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</p:sldMasterIdLst>
  <p:notesMasterIdLst>
    <p:notesMasterId r:id="rId32"/>
  </p:notesMasterIdLst>
  <p:sldIdLst>
    <p:sldId id="835" r:id="rId3"/>
    <p:sldId id="906" r:id="rId4"/>
    <p:sldId id="907" r:id="rId5"/>
    <p:sldId id="908" r:id="rId6"/>
    <p:sldId id="770" r:id="rId7"/>
    <p:sldId id="914" r:id="rId8"/>
    <p:sldId id="915" r:id="rId9"/>
    <p:sldId id="916" r:id="rId10"/>
    <p:sldId id="796" r:id="rId11"/>
    <p:sldId id="905" r:id="rId12"/>
    <p:sldId id="811" r:id="rId13"/>
    <p:sldId id="812" r:id="rId14"/>
    <p:sldId id="806" r:id="rId15"/>
    <p:sldId id="807" r:id="rId16"/>
    <p:sldId id="959" r:id="rId17"/>
    <p:sldId id="808" r:id="rId18"/>
    <p:sldId id="913" r:id="rId19"/>
    <p:sldId id="909" r:id="rId20"/>
    <p:sldId id="912" r:id="rId21"/>
    <p:sldId id="910" r:id="rId22"/>
    <p:sldId id="911" r:id="rId23"/>
    <p:sldId id="775" r:id="rId24"/>
    <p:sldId id="776" r:id="rId25"/>
    <p:sldId id="781" r:id="rId26"/>
    <p:sldId id="857" r:id="rId27"/>
    <p:sldId id="864" r:id="rId28"/>
    <p:sldId id="700" r:id="rId29"/>
    <p:sldId id="899" r:id="rId30"/>
    <p:sldId id="900" r:id="rId31"/>
  </p:sldIdLst>
  <p:sldSz cx="9144000" cy="6858000" type="screen4x3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6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618">
          <p15:clr>
            <a:srgbClr val="A4A3A4"/>
          </p15:clr>
        </p15:guide>
        <p15:guide id="5" pos="2880">
          <p15:clr>
            <a:srgbClr val="A4A3A4"/>
          </p15:clr>
        </p15:guide>
        <p15:guide id="6" pos="272">
          <p15:clr>
            <a:srgbClr val="A4A3A4"/>
          </p15:clr>
        </p15:guide>
        <p15:guide id="7" pos="5488">
          <p15:clr>
            <a:srgbClr val="A4A3A4"/>
          </p15:clr>
        </p15:guide>
        <p15:guide id="8" pos="3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99CCFF"/>
    <a:srgbClr val="006600"/>
    <a:srgbClr val="3333FF"/>
    <a:srgbClr val="000066"/>
    <a:srgbClr val="003300"/>
    <a:srgbClr val="00FFD4"/>
    <a:srgbClr val="0073FF"/>
    <a:srgbClr val="AEB8A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60" autoAdjust="0"/>
    <p:restoredTop sz="85020" autoAdjust="0"/>
  </p:normalViewPr>
  <p:slideViewPr>
    <p:cSldViewPr showGuides="1">
      <p:cViewPr varScale="1">
        <p:scale>
          <a:sx n="57" d="100"/>
          <a:sy n="57" d="100"/>
        </p:scale>
        <p:origin x="836" y="28"/>
      </p:cViewPr>
      <p:guideLst>
        <p:guide orient="horz" pos="2160"/>
        <p:guide orient="horz" pos="96"/>
        <p:guide orient="horz" pos="4110"/>
        <p:guide orient="horz" pos="618"/>
        <p:guide pos="2880"/>
        <p:guide pos="272"/>
        <p:guide pos="5488"/>
        <p:guide pos="363"/>
      </p:guideLst>
    </p:cSldViewPr>
  </p:slideViewPr>
  <p:outlineViewPr>
    <p:cViewPr>
      <p:scale>
        <a:sx n="33" d="100"/>
        <a:sy n="33" d="100"/>
      </p:scale>
      <p:origin x="0" y="41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042" y="-96"/>
      </p:cViewPr>
      <p:guideLst>
        <p:guide orient="horz" pos="3157"/>
        <p:guide pos="217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0F8C3960-501F-412C-A090-CA93A5BC62F4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173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36BBDD83-5725-41FE-997E-99F28B6CF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89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BDD83-5725-41FE-997E-99F28B6CF5C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47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BDD83-5725-41FE-997E-99F28B6CF5C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47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BDD83-5725-41FE-997E-99F28B6CF5C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662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BDD83-5725-41FE-997E-99F28B6CF5C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69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77F2AD-1AEF-45CA-B2B2-9496FAF9456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7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BDD83-5725-41FE-997E-99F28B6CF5C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925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BDD83-5725-41FE-997E-99F28B6CF5C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454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BDD83-5725-41FE-997E-99F28B6CF5C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45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51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1973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383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50460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1633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09216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256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84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03FA8-95BA-4D71-BAD4-B6B97888B34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2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7524" y="115888"/>
            <a:ext cx="8424936" cy="5760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Überschrift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10400" y="648178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AA6DFA5-E72D-479C-8C0E-812DC3EC37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504056" y="764704"/>
            <a:ext cx="8639944" cy="45719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195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6315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3340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4448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859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7830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010400" y="648178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A6DFA5-E72D-479C-8C0E-812DC3EC372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504056" y="764704"/>
            <a:ext cx="8639944" cy="45719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775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9875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23"/>
          <p:cNvSpPr txBox="1">
            <a:spLocks noChangeArrowheads="1"/>
          </p:cNvSpPr>
          <p:nvPr userDrawn="1"/>
        </p:nvSpPr>
        <p:spPr bwMode="auto">
          <a:xfrm>
            <a:off x="1450975" y="44450"/>
            <a:ext cx="3878263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000066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66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400" b="1" dirty="0"/>
              <a:t>Prof. Dr. K.-F. Wetzel	   		</a:t>
            </a:r>
          </a:p>
        </p:txBody>
      </p:sp>
      <p:sp>
        <p:nvSpPr>
          <p:cNvPr id="1027" name="Line 224"/>
          <p:cNvSpPr>
            <a:spLocks noChangeShapeType="1"/>
          </p:cNvSpPr>
          <p:nvPr userDrawn="1"/>
        </p:nvSpPr>
        <p:spPr bwMode="auto">
          <a:xfrm flipV="1">
            <a:off x="1212850" y="314325"/>
            <a:ext cx="7196138" cy="1588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 type="none" w="lg" len="lg"/>
            <a:tailEnd type="diamond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</a:pPr>
            <a:endParaRPr lang="de-DE">
              <a:solidFill>
                <a:srgbClr val="000066"/>
              </a:solidFill>
            </a:endParaRPr>
          </a:p>
        </p:txBody>
      </p:sp>
      <p:sp>
        <p:nvSpPr>
          <p:cNvPr id="1028" name="Line 225"/>
          <p:cNvSpPr>
            <a:spLocks noChangeShapeType="1"/>
          </p:cNvSpPr>
          <p:nvPr userDrawn="1"/>
        </p:nvSpPr>
        <p:spPr bwMode="auto">
          <a:xfrm>
            <a:off x="3059113" y="6524625"/>
            <a:ext cx="5976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</a:pPr>
            <a:endParaRPr lang="de-DE">
              <a:solidFill>
                <a:srgbClr val="000066"/>
              </a:solidFill>
            </a:endParaRPr>
          </a:p>
        </p:txBody>
      </p:sp>
      <p:sp>
        <p:nvSpPr>
          <p:cNvPr id="1029" name="Line 228"/>
          <p:cNvSpPr>
            <a:spLocks noChangeShapeType="1"/>
          </p:cNvSpPr>
          <p:nvPr userDrawn="1"/>
        </p:nvSpPr>
        <p:spPr bwMode="auto">
          <a:xfrm flipV="1">
            <a:off x="1212850" y="6575425"/>
            <a:ext cx="6516688" cy="3175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 type="diamond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</a:pPr>
            <a:endParaRPr lang="de-DE">
              <a:solidFill>
                <a:srgbClr val="000066"/>
              </a:solidFill>
            </a:endParaRPr>
          </a:p>
        </p:txBody>
      </p:sp>
      <p:sp>
        <p:nvSpPr>
          <p:cNvPr id="13" name="Text Box 229"/>
          <p:cNvSpPr txBox="1">
            <a:spLocks noChangeArrowheads="1"/>
          </p:cNvSpPr>
          <p:nvPr userDrawn="1"/>
        </p:nvSpPr>
        <p:spPr bwMode="auto">
          <a:xfrm>
            <a:off x="3605213" y="6600825"/>
            <a:ext cx="4572000" cy="2778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rgbClr val="000066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66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66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dirty="0"/>
              <a:t>Lehrstuhl für Physische Geographie und Quantitative Methoden</a:t>
            </a:r>
          </a:p>
        </p:txBody>
      </p:sp>
      <p:sp>
        <p:nvSpPr>
          <p:cNvPr id="14" name="Text Box 247"/>
          <p:cNvSpPr txBox="1">
            <a:spLocks noChangeArrowheads="1"/>
          </p:cNvSpPr>
          <p:nvPr userDrawn="1"/>
        </p:nvSpPr>
        <p:spPr bwMode="auto">
          <a:xfrm>
            <a:off x="8618538" y="31750"/>
            <a:ext cx="488950" cy="2841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40000"/>
              </a:spcAft>
            </a:pPr>
            <a:fld id="{DA0A5341-A8E7-4D3B-8B56-65AE857F221D}" type="slidenum">
              <a:rPr lang="de-DE" altLang="de-DE" sz="1200" smtClean="0"/>
              <a:pPr eaLnBrk="1" fontAlgn="base" hangingPunct="1">
                <a:lnSpc>
                  <a:spcPct val="105000"/>
                </a:lnSpc>
                <a:spcBef>
                  <a:spcPct val="0"/>
                </a:spcBef>
                <a:spcAft>
                  <a:spcPct val="40000"/>
                </a:spcAft>
              </a:pPr>
              <a:t>‹Nr.›</a:t>
            </a:fld>
            <a:endParaRPr lang="de-DE" altLang="de-DE" sz="1200"/>
          </a:p>
        </p:txBody>
      </p:sp>
      <p:pic>
        <p:nvPicPr>
          <p:cNvPr id="1032" name="Picture 249" descr="Uni_Aug_Siegel_32Grad_schwarz_cut"/>
          <p:cNvPicPr>
            <a:picLocks noChangeAspect="1" noChangeArrowheads="1"/>
          </p:cNvPicPr>
          <p:nvPr userDrawn="1"/>
        </p:nvPicPr>
        <p:blipFill>
          <a:blip r:embed="rId13">
            <a:lum bright="-12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0" cy="946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47" descr="IGUA-LOGO_DT_GRÜ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6267450"/>
            <a:ext cx="952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248" descr="Uni_Aug_Logo_Basis_pos_B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4" t="4929" r="45563" b="48990"/>
          <a:stretch>
            <a:fillRect/>
          </a:stretch>
        </p:blipFill>
        <p:spPr bwMode="auto">
          <a:xfrm>
            <a:off x="176213" y="6240463"/>
            <a:ext cx="900112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7980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16"/>
        </a:buBlip>
        <a:defRPr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16"/>
        </a:buBlip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16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71.png"/><Relationship Id="rId5" Type="http://schemas.openxmlformats.org/officeDocument/2006/relationships/image" Target="../media/image25.png"/><Relationship Id="rId4" Type="http://schemas.openxmlformats.org/officeDocument/2006/relationships/image" Target="../media/image5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9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6.png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6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169-8095(95)00066-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wmf"/><Relationship Id="rId12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0.wmf"/><Relationship Id="rId5" Type="http://schemas.openxmlformats.org/officeDocument/2006/relationships/image" Target="../media/image39.png"/><Relationship Id="rId10" Type="http://schemas.openxmlformats.org/officeDocument/2006/relationships/oleObject" Target="../embeddings/oleObject3.bin"/><Relationship Id="rId9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el 1"/>
          <p:cNvSpPr>
            <a:spLocks noGrp="1"/>
          </p:cNvSpPr>
          <p:nvPr>
            <p:ph type="title" idx="4294967295"/>
          </p:nvPr>
        </p:nvSpPr>
        <p:spPr>
          <a:xfrm>
            <a:off x="457200" y="18864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Interpolationsverfahren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57200" y="980728"/>
            <a:ext cx="8141591" cy="901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Aufgabe und Ziel: Ermittlung des flächenhaften Niederschlags zur Erstellung hochaufgelöster Niederschlagskarten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/>
              <a:t>Datenarme Regionen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/>
              <a:t>Erfassung der Wasserbilanzen von Flussgebieten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2"/>
          <a:stretch/>
        </p:blipFill>
        <p:spPr bwMode="auto">
          <a:xfrm>
            <a:off x="4902848" y="2052772"/>
            <a:ext cx="3331292" cy="3176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D6EB3B3-9744-4CA8-95B1-6D517BDDF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38"/>
          <a:stretch/>
        </p:blipFill>
        <p:spPr bwMode="auto">
          <a:xfrm>
            <a:off x="1147950" y="2052772"/>
            <a:ext cx="3535664" cy="3176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feld 2">
            <a:extLst>
              <a:ext uri="{FF2B5EF4-FFF2-40B4-BE49-F238E27FC236}">
                <a16:creationId xmlns:a16="http://schemas.microsoft.com/office/drawing/2014/main" id="{AB8C1C18-0795-4ED5-9391-491759583C5F}"/>
              </a:ext>
            </a:extLst>
          </p:cNvPr>
          <p:cNvSpPr txBox="1"/>
          <p:nvPr/>
        </p:nvSpPr>
        <p:spPr>
          <a:xfrm>
            <a:off x="1631845" y="2121128"/>
            <a:ext cx="200183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Jahresniederschlag [mm]</a:t>
            </a:r>
            <a:endParaRPr lang="en-US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5126197" y="2117161"/>
            <a:ext cx="234332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Niederschlag im August [mm]</a:t>
            </a:r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B6004E1A-BA62-4AFA-A632-7694C628AD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5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37219" y="141824"/>
            <a:ext cx="5893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Verdunstungspfanne (Atmometer)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639629" y="5655276"/>
            <a:ext cx="5483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Erfassung der potentiellen Verdunstung: E = N - </a:t>
            </a:r>
            <a:r>
              <a:rPr lang="el-GR" sz="2000" dirty="0"/>
              <a:t>Δ</a:t>
            </a:r>
            <a:r>
              <a:rPr lang="de-DE" sz="2000" dirty="0"/>
              <a:t>S </a:t>
            </a:r>
          </a:p>
          <a:p>
            <a:pPr algn="ctr"/>
            <a:r>
              <a:rPr lang="de-DE" sz="2000" dirty="0"/>
              <a:t>aber meistens Überschätzung (“Oaseneffekt”)</a:t>
            </a:r>
          </a:p>
        </p:txBody>
      </p:sp>
      <p:pic>
        <p:nvPicPr>
          <p:cNvPr id="5" name="Picture 4" descr="Verdunstungsmeßsystem Verdustungspfanne">
            <a:extLst>
              <a:ext uri="{FF2B5EF4-FFF2-40B4-BE49-F238E27FC236}">
                <a16:creationId xmlns:a16="http://schemas.microsoft.com/office/drawing/2014/main" id="{C95DF315-8D23-42E1-9E93-E2CBFE062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0"/>
          <a:stretch/>
        </p:blipFill>
        <p:spPr bwMode="auto">
          <a:xfrm>
            <a:off x="4656909" y="1511932"/>
            <a:ext cx="4055398" cy="257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D63EE2C-3030-430B-ADCF-7A6F786E6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189" y="1116703"/>
            <a:ext cx="3947312" cy="298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B131651-1054-4800-AC44-2AF87E10DD1C}"/>
              </a:ext>
            </a:extLst>
          </p:cNvPr>
          <p:cNvSpPr/>
          <p:nvPr/>
        </p:nvSpPr>
        <p:spPr>
          <a:xfrm>
            <a:off x="434189" y="4086917"/>
            <a:ext cx="39473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1000" dirty="0"/>
              <a:t>https://coyotegulch.files.wordpress.com/2015/12/panevaporationkowloonhongkongjohnkwchan.png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9A815E-A997-47C6-9164-8948347A67A3}"/>
              </a:ext>
            </a:extLst>
          </p:cNvPr>
          <p:cNvSpPr/>
          <p:nvPr/>
        </p:nvSpPr>
        <p:spPr>
          <a:xfrm>
            <a:off x="4656909" y="4100631"/>
            <a:ext cx="4055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1000" dirty="0"/>
              <a:t>https://www.upgmbh.com/produkte/kategorie/list/meteorologie/verdunstung/</a:t>
            </a:r>
          </a:p>
        </p:txBody>
      </p:sp>
      <p:pic>
        <p:nvPicPr>
          <p:cNvPr id="4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1BB3ADC6-4472-4917-A05D-CBC72F790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0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3258" y="188640"/>
            <a:ext cx="8424863" cy="865188"/>
          </a:xfrm>
        </p:spPr>
        <p:txBody>
          <a:bodyPr/>
          <a:lstStyle/>
          <a:p>
            <a:r>
              <a:rPr lang="de-DE" altLang="de-DE" sz="2800" dirty="0"/>
              <a:t>Wasser- und Energiehaushalt als gekoppeltes System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7" t="23512" r="27097" b="30854"/>
          <a:stretch/>
        </p:blipFill>
        <p:spPr bwMode="auto">
          <a:xfrm>
            <a:off x="313258" y="1462741"/>
            <a:ext cx="8369710" cy="4338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4061284" y="5775067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 err="1"/>
              <a:t>Bárdossy</a:t>
            </a:r>
            <a:r>
              <a:rPr lang="de-DE" sz="1000" dirty="0"/>
              <a:t> (2009)</a:t>
            </a:r>
            <a:endParaRPr lang="en-US" sz="1000" dirty="0"/>
          </a:p>
        </p:txBody>
      </p:sp>
      <p:pic>
        <p:nvPicPr>
          <p:cNvPr id="2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DA812239-5849-43F5-82D3-4DF5B89A1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4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93725"/>
          </a:xfrm>
        </p:spPr>
        <p:txBody>
          <a:bodyPr/>
          <a:lstStyle/>
          <a:p>
            <a:r>
              <a:rPr lang="de-DE" altLang="de-DE" sz="2800" dirty="0"/>
              <a:t>Energiebilanzmethode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7792" y="1014201"/>
            <a:ext cx="8458200" cy="4191000"/>
          </a:xfrm>
        </p:spPr>
        <p:txBody>
          <a:bodyPr/>
          <a:lstStyle/>
          <a:p>
            <a:pPr marL="0" indent="0">
              <a:buNone/>
            </a:pPr>
            <a:r>
              <a:rPr lang="de-DE" altLang="de-DE" sz="2000" dirty="0"/>
              <a:t>Verdunstung wird als Restglied aus der Energiebilanzgleichung ermittelt. </a:t>
            </a:r>
            <a:r>
              <a:rPr lang="de-DE" sz="2000" dirty="0"/>
              <a:t>Die anderen Größen müssen aber gemessen werden:</a:t>
            </a:r>
            <a:endParaRPr lang="en-US" sz="2000" dirty="0"/>
          </a:p>
          <a:p>
            <a:pPr marL="0" indent="0">
              <a:buNone/>
            </a:pPr>
            <a:r>
              <a:rPr lang="de-DE" altLang="de-DE" sz="2000" dirty="0"/>
              <a:t> </a:t>
            </a:r>
          </a:p>
          <a:p>
            <a:pPr>
              <a:buFont typeface="Monotype Sorts" pitchFamily="2" charset="2"/>
              <a:buNone/>
            </a:pPr>
            <a:r>
              <a:rPr lang="de-DE" altLang="de-DE" dirty="0"/>
              <a:t>		</a:t>
            </a:r>
          </a:p>
        </p:txBody>
      </p:sp>
      <p:sp>
        <p:nvSpPr>
          <p:cNvPr id="256005" name="Rectangle 5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2959100" y="2009743"/>
                <a:ext cx="2410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net</m:t>
                          </m:r>
                        </m:sub>
                      </m:sSub>
                      <m:r>
                        <a:rPr lang="de-DE" sz="20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G</m:t>
                      </m:r>
                      <m:r>
                        <a:rPr lang="de-DE" sz="2000" b="0" i="0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H</m:t>
                      </m:r>
                      <m:r>
                        <a:rPr lang="de-DE" sz="2000" b="0" i="0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000" b="0" i="0" smtClean="0">
                          <a:latin typeface="Cambria Math"/>
                        </a:rPr>
                        <m:t>λ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E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100" y="2009743"/>
                <a:ext cx="2410478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feil nach rechts 2"/>
          <p:cNvSpPr/>
          <p:nvPr/>
        </p:nvSpPr>
        <p:spPr>
          <a:xfrm>
            <a:off x="2578100" y="2841655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3237628" y="2771745"/>
                <a:ext cx="22799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smtClean="0">
                        <a:latin typeface="Cambria Math"/>
                      </a:rPr>
                      <m:t>λ</m:t>
                    </m:r>
                    <m:r>
                      <m:rPr>
                        <m:sty m:val="p"/>
                      </m:rPr>
                      <a:rPr lang="de-DE" sz="2000">
                        <a:latin typeface="Cambria Math"/>
                      </a:rPr>
                      <m:t>E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>
                            <a:latin typeface="Cambria Math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>
                            <a:latin typeface="Cambria Math"/>
                          </a:rPr>
                          <m:t>net</m:t>
                        </m:r>
                      </m:sub>
                    </m:sSub>
                    <m:r>
                      <a:rPr lang="de-DE" sz="2000" b="0" i="0" smtClean="0">
                        <a:latin typeface="Cambria Math"/>
                      </a:rPr>
                      <m:t> − </m:t>
                    </m:r>
                    <m:r>
                      <m:rPr>
                        <m:sty m:val="p"/>
                      </m:rPr>
                      <a:rPr lang="de-DE" sz="2000">
                        <a:latin typeface="Cambria Math"/>
                      </a:rPr>
                      <m:t>G</m:t>
                    </m:r>
                    <m:r>
                      <a:rPr lang="de-DE" sz="2000" b="0" i="0" smtClean="0"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de-DE" sz="2000">
                        <a:latin typeface="Cambria Math"/>
                      </a:rPr>
                      <m:t>H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28" y="2771745"/>
                <a:ext cx="2279983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6154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1119494" y="3815834"/>
                <a:ext cx="4399666" cy="2369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R</a:t>
                </a:r>
                <a:r>
                  <a:rPr lang="de-DE" baseline="-25000" dirty="0"/>
                  <a:t>net</a:t>
                </a:r>
                <a:r>
                  <a:rPr lang="de-DE" dirty="0"/>
                  <a:t> = Nettostrahlung [W/m</a:t>
                </a:r>
                <a:r>
                  <a:rPr lang="de-DE" baseline="30000" dirty="0"/>
                  <a:t>2</a:t>
                </a:r>
                <a:r>
                  <a:rPr lang="de-DE" dirty="0"/>
                  <a:t>]</a:t>
                </a:r>
              </a:p>
              <a:p>
                <a:endParaRPr lang="de-DE" dirty="0"/>
              </a:p>
              <a:p>
                <a:r>
                  <a:rPr lang="de-DE" dirty="0"/>
                  <a:t>G = Bodenwärmestrom [W/m</a:t>
                </a:r>
                <a:r>
                  <a:rPr lang="de-DE" baseline="30000" dirty="0"/>
                  <a:t>2</a:t>
                </a:r>
                <a:r>
                  <a:rPr lang="de-DE" dirty="0"/>
                  <a:t>]</a:t>
                </a:r>
              </a:p>
              <a:p>
                <a:endParaRPr lang="de-DE" dirty="0"/>
              </a:p>
              <a:p>
                <a:r>
                  <a:rPr lang="de-DE" dirty="0"/>
                  <a:t>H = Sensibler Wärmestrom [W/m</a:t>
                </a:r>
                <a:r>
                  <a:rPr lang="de-DE" baseline="30000" dirty="0"/>
                  <a:t>2</a:t>
                </a:r>
                <a:r>
                  <a:rPr lang="de-DE" dirty="0"/>
                  <a:t>]</a:t>
                </a:r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>
                          <a:latin typeface="Cambria Math"/>
                        </a:rPr>
                        <m:t>λ</m:t>
                      </m:r>
                      <m:r>
                        <m:rPr>
                          <m:sty m:val="p"/>
                        </m:rPr>
                        <a:rPr lang="de-DE" sz="2000">
                          <a:latin typeface="Cambria Math"/>
                        </a:rPr>
                        <m:t>E</m:t>
                      </m:r>
                      <m:r>
                        <a:rPr lang="de-DE" sz="20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latenter</m:t>
                      </m:r>
                      <m:r>
                        <a:rPr lang="de-DE" sz="20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W</m:t>
                      </m:r>
                      <m:r>
                        <a:rPr lang="de-DE" sz="2000" b="0" i="0" smtClean="0">
                          <a:latin typeface="Cambria Math"/>
                        </a:rPr>
                        <m:t>ä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rmestrom</m:t>
                      </m:r>
                      <m:r>
                        <a:rPr lang="de-DE" sz="2000" b="0" i="0" smtClean="0">
                          <a:latin typeface="Cambria Math"/>
                        </a:rPr>
                        <m:t> [</m:t>
                      </m:r>
                      <m:r>
                        <m:rPr>
                          <m:nor/>
                        </m:rPr>
                        <a:rPr lang="de-DE" sz="2000" dirty="0"/>
                        <m:t>W</m:t>
                      </m:r>
                      <m:r>
                        <m:rPr>
                          <m:nor/>
                        </m:rPr>
                        <a:rPr lang="de-DE" sz="2000" dirty="0"/>
                        <m:t>/</m:t>
                      </m:r>
                      <m:r>
                        <m:rPr>
                          <m:nor/>
                        </m:rPr>
                        <a:rPr lang="de-DE" sz="2000" dirty="0"/>
                        <m:t>m</m:t>
                      </m:r>
                      <m:r>
                        <m:rPr>
                          <m:nor/>
                        </m:rPr>
                        <a:rPr lang="de-DE" sz="2000" baseline="30000" dirty="0"/>
                        <m:t>2</m:t>
                      </m:r>
                      <m:r>
                        <a:rPr lang="de-DE" sz="2000" b="0" i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de-DE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94" y="3815834"/>
                <a:ext cx="4399666" cy="2369880"/>
              </a:xfrm>
              <a:prstGeom prst="rect">
                <a:avLst/>
              </a:prstGeom>
              <a:blipFill rotWithShape="1">
                <a:blip r:embed="rId6"/>
                <a:stretch>
                  <a:fillRect l="-1248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/>
          <p:cNvCxnSpPr/>
          <p:nvPr/>
        </p:nvCxnSpPr>
        <p:spPr>
          <a:xfrm>
            <a:off x="4904727" y="39624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5534678" y="37777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Netradiometer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5867400" y="48231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Scintillometer</a:t>
            </a:r>
            <a:endParaRPr lang="en-US" dirty="0"/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4977139" y="4495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5306078" y="5007835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5536269" y="431113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Bodenwärmeplatten</a:t>
            </a:r>
            <a:endParaRPr lang="en-US" dirty="0"/>
          </a:p>
        </p:txBody>
      </p:sp>
      <p:pic>
        <p:nvPicPr>
          <p:cNvPr id="8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79E7DFF8-8A9D-4CAD-B9BD-CA74AF8AB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7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503548" y="116632"/>
            <a:ext cx="9144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sz="3200" dirty="0"/>
              <a:t>Mikrometeorologische Station in Ghana 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6" y="944724"/>
            <a:ext cx="7467600" cy="5250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791580" y="5826750"/>
            <a:ext cx="413978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/>
              <a:t>Messung des Wasser-, Energie-, CO</a:t>
            </a:r>
            <a:r>
              <a:rPr lang="de-DE" sz="1600" baseline="-25000" dirty="0"/>
              <a:t>2</a:t>
            </a:r>
            <a:r>
              <a:rPr lang="de-DE" sz="1600" dirty="0"/>
              <a:t>-</a:t>
            </a:r>
            <a:r>
              <a:rPr lang="de-DE" sz="1600" dirty="0">
                <a:latin typeface="+mj-lt"/>
              </a:rPr>
              <a:t>haushal</a:t>
            </a:r>
            <a:r>
              <a:rPr lang="de-DE" sz="1600" dirty="0"/>
              <a:t>tes</a:t>
            </a:r>
            <a:endParaRPr lang="en-US" sz="1600" dirty="0"/>
          </a:p>
        </p:txBody>
      </p:sp>
      <p:pic>
        <p:nvPicPr>
          <p:cNvPr id="4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FDB701F3-99E9-47D5-AC28-D06E4A373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88056" y="316367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7741" y="152636"/>
            <a:ext cx="914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2800" dirty="0"/>
              <a:t>Messkomponenten einer mikrometeorologischen Station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5"/>
          <a:stretch/>
        </p:blipFill>
        <p:spPr bwMode="auto">
          <a:xfrm>
            <a:off x="435212" y="1222892"/>
            <a:ext cx="8273576" cy="521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682975" y="6279123"/>
            <a:ext cx="1778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Bliefernicht</a:t>
            </a:r>
            <a:r>
              <a:rPr lang="de-DE" sz="1000" dirty="0"/>
              <a:t> et al. (2013, Fig. 2)</a:t>
            </a:r>
            <a:endParaRPr lang="en-US" sz="1000" dirty="0"/>
          </a:p>
        </p:txBody>
      </p:sp>
      <p:pic>
        <p:nvPicPr>
          <p:cNvPr id="4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D488F821-5051-4C76-B080-CD133227DE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7741" y="152636"/>
            <a:ext cx="914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 sz="2800" dirty="0"/>
              <a:t>Messung der Strahlungsbilanz und Wärmeströme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53ADEAA7-A131-5570-F047-647408AA5883}"/>
                  </a:ext>
                </a:extLst>
              </p:cNvPr>
              <p:cNvSpPr txBox="1"/>
              <p:nvPr/>
            </p:nvSpPr>
            <p:spPr>
              <a:xfrm>
                <a:off x="2876354" y="3886517"/>
                <a:ext cx="33850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net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de-DE" sz="20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G</m:t>
                      </m:r>
                      <m:r>
                        <a:rPr lang="de-DE" sz="2000" b="0" i="0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H</m:t>
                      </m:r>
                      <m:r>
                        <a:rPr lang="de-DE" sz="2000" b="0" i="0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000" b="0" i="0" smtClean="0">
                          <a:latin typeface="Cambria Math"/>
                        </a:rPr>
                        <m:t>λ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E</m:t>
                      </m:r>
                      <m:r>
                        <a:rPr lang="de-DE" sz="2000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2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53ADEAA7-A131-5570-F047-647408AA5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354" y="3886517"/>
                <a:ext cx="338501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feil nach rechts 2">
            <a:extLst>
              <a:ext uri="{FF2B5EF4-FFF2-40B4-BE49-F238E27FC236}">
                <a16:creationId xmlns:a16="http://schemas.microsoft.com/office/drawing/2014/main" id="{E64B121B-2EA3-C30F-7211-E8B48F7217E4}"/>
              </a:ext>
            </a:extLst>
          </p:cNvPr>
          <p:cNvSpPr/>
          <p:nvPr/>
        </p:nvSpPr>
        <p:spPr>
          <a:xfrm>
            <a:off x="2500294" y="393417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EFDEBCD-7DCC-9B92-C159-7B9522163AB6}"/>
                  </a:ext>
                </a:extLst>
              </p:cNvPr>
              <p:cNvSpPr txBox="1"/>
              <p:nvPr/>
            </p:nvSpPr>
            <p:spPr>
              <a:xfrm>
                <a:off x="227973" y="4490592"/>
                <a:ext cx="507153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de-DE" dirty="0">
                    <a:latin typeface="+mj-lt"/>
                  </a:rPr>
                  <a:t>= kurzwellige eingehende Strahlung </a:t>
                </a:r>
                <a:r>
                  <a:rPr lang="de-DE" dirty="0"/>
                  <a:t>[W/m</a:t>
                </a:r>
                <a:r>
                  <a:rPr lang="de-DE" baseline="30000" dirty="0"/>
                  <a:t>2</a:t>
                </a:r>
                <a:r>
                  <a:rPr lang="de-DE" dirty="0"/>
                  <a:t>]</a:t>
                </a:r>
                <a:endParaRPr lang="de-DE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de-DE" dirty="0">
                    <a:latin typeface="+mj-lt"/>
                  </a:rPr>
                  <a:t>= kurzwellige ausgehende Strahlung </a:t>
                </a:r>
                <a:r>
                  <a:rPr lang="de-DE" dirty="0"/>
                  <a:t>[W/m</a:t>
                </a:r>
                <a:r>
                  <a:rPr lang="de-DE" baseline="30000" dirty="0"/>
                  <a:t>2</a:t>
                </a:r>
                <a:r>
                  <a:rPr lang="de-DE" dirty="0"/>
                  <a:t>]</a:t>
                </a:r>
                <a:endParaRPr lang="de-DE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de-DE" dirty="0">
                    <a:latin typeface="+mj-lt"/>
                  </a:rPr>
                  <a:t>= langwellige eingehende Strahlung </a:t>
                </a:r>
                <a:r>
                  <a:rPr lang="de-DE" dirty="0"/>
                  <a:t>[W/m</a:t>
                </a:r>
                <a:r>
                  <a:rPr lang="de-DE" baseline="30000" dirty="0"/>
                  <a:t>2</a:t>
                </a:r>
                <a:r>
                  <a:rPr lang="de-DE" dirty="0"/>
                  <a:t>]</a:t>
                </a:r>
                <a:endParaRPr lang="de-DE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de-DE" dirty="0">
                    <a:latin typeface="+mj-lt"/>
                  </a:rPr>
                  <a:t>= langwellige ausgehende Strahlung </a:t>
                </a:r>
                <a:r>
                  <a:rPr lang="de-DE" dirty="0"/>
                  <a:t>[W/m</a:t>
                </a:r>
                <a:r>
                  <a:rPr lang="de-DE" baseline="30000" dirty="0"/>
                  <a:t>2</a:t>
                </a:r>
                <a:r>
                  <a:rPr lang="de-DE" dirty="0"/>
                  <a:t>]</a:t>
                </a:r>
                <a:endParaRPr lang="de-DE" dirty="0">
                  <a:latin typeface="+mj-lt"/>
                </a:endParaRPr>
              </a:p>
              <a:p>
                <a:r>
                  <a:rPr lang="de-DE" dirty="0" err="1">
                    <a:latin typeface="+mj-lt"/>
                  </a:rPr>
                  <a:t>R</a:t>
                </a:r>
                <a:r>
                  <a:rPr lang="de-DE" baseline="-25000" dirty="0" err="1">
                    <a:latin typeface="+mj-lt"/>
                  </a:rPr>
                  <a:t>net</a:t>
                </a:r>
                <a:r>
                  <a:rPr lang="de-DE" dirty="0">
                    <a:latin typeface="+mj-lt"/>
                  </a:rPr>
                  <a:t> = Nettostrahlung [W/m</a:t>
                </a:r>
                <a:r>
                  <a:rPr lang="de-DE" baseline="30000" dirty="0">
                    <a:latin typeface="+mj-lt"/>
                  </a:rPr>
                  <a:t>2</a:t>
                </a:r>
                <a:r>
                  <a:rPr lang="de-DE" dirty="0">
                    <a:latin typeface="+mj-lt"/>
                  </a:rPr>
                  <a:t>]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EFDEBCD-7DCC-9B92-C159-7B9522163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3" y="4490592"/>
                <a:ext cx="5071535" cy="1477328"/>
              </a:xfrm>
              <a:prstGeom prst="rect">
                <a:avLst/>
              </a:prstGeom>
              <a:blipFill>
                <a:blip r:embed="rId4"/>
                <a:stretch>
                  <a:fillRect l="-962" t="-2479" b="-57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6946801-A965-DD69-48CD-ECFC26175CC6}"/>
              </a:ext>
            </a:extLst>
          </p:cNvPr>
          <p:cNvCxnSpPr/>
          <p:nvPr/>
        </p:nvCxnSpPr>
        <p:spPr>
          <a:xfrm>
            <a:off x="1662555" y="2603850"/>
            <a:ext cx="615668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10D1932-A122-EAC9-FA76-5E8E1D66B2CB}"/>
              </a:ext>
            </a:extLst>
          </p:cNvPr>
          <p:cNvCxnSpPr>
            <a:cxnSpLocks/>
          </p:cNvCxnSpPr>
          <p:nvPr/>
        </p:nvCxnSpPr>
        <p:spPr>
          <a:xfrm>
            <a:off x="1156580" y="1314900"/>
            <a:ext cx="1116124" cy="1209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3BCF29F-51C5-48EC-D274-64F3E12BC25F}"/>
              </a:ext>
            </a:extLst>
          </p:cNvPr>
          <p:cNvCxnSpPr>
            <a:cxnSpLocks/>
          </p:cNvCxnSpPr>
          <p:nvPr/>
        </p:nvCxnSpPr>
        <p:spPr>
          <a:xfrm>
            <a:off x="3223269" y="1335626"/>
            <a:ext cx="23095" cy="1168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4D2E5EB-D453-434B-6865-4EEE01A400DB}"/>
              </a:ext>
            </a:extLst>
          </p:cNvPr>
          <p:cNvCxnSpPr>
            <a:cxnSpLocks/>
          </p:cNvCxnSpPr>
          <p:nvPr/>
        </p:nvCxnSpPr>
        <p:spPr>
          <a:xfrm flipV="1">
            <a:off x="2322630" y="2040267"/>
            <a:ext cx="498140" cy="441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E9BE874-AB4C-151A-7773-6273E50C94D9}"/>
              </a:ext>
            </a:extLst>
          </p:cNvPr>
          <p:cNvCxnSpPr>
            <a:cxnSpLocks/>
          </p:cNvCxnSpPr>
          <p:nvPr/>
        </p:nvCxnSpPr>
        <p:spPr>
          <a:xfrm flipV="1">
            <a:off x="3441535" y="1593710"/>
            <a:ext cx="0" cy="920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krümmt 33">
            <a:extLst>
              <a:ext uri="{FF2B5EF4-FFF2-40B4-BE49-F238E27FC236}">
                <a16:creationId xmlns:a16="http://schemas.microsoft.com/office/drawing/2014/main" id="{F6FC5D08-3748-F67F-9949-34CFB72BD9F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5953" y="2176621"/>
            <a:ext cx="331839" cy="9719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9487E425-435B-217E-B573-0379626FE8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87090" y="1978719"/>
            <a:ext cx="743744" cy="810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E2ECADF3-C5DE-0E8E-7C2B-47BFD7B8FE94}"/>
              </a:ext>
            </a:extLst>
          </p:cNvPr>
          <p:cNvCxnSpPr>
            <a:cxnSpLocks/>
          </p:cNvCxnSpPr>
          <p:nvPr/>
        </p:nvCxnSpPr>
        <p:spPr>
          <a:xfrm rot="5400000">
            <a:off x="4993266" y="2769264"/>
            <a:ext cx="284807" cy="15547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67285EDC-0C0C-46CE-73BD-D257C3BA23CE}"/>
                  </a:ext>
                </a:extLst>
              </p:cNvPr>
              <p:cNvSpPr txBox="1"/>
              <p:nvPr/>
            </p:nvSpPr>
            <p:spPr>
              <a:xfrm>
                <a:off x="3876633" y="3032434"/>
                <a:ext cx="2410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G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67285EDC-0C0C-46CE-73BD-D257C3BA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633" y="3032434"/>
                <a:ext cx="241047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89BD9E27-2418-8BD2-5247-E3EE72D4BDB1}"/>
                  </a:ext>
                </a:extLst>
              </p:cNvPr>
              <p:cNvSpPr txBox="1"/>
              <p:nvPr/>
            </p:nvSpPr>
            <p:spPr>
              <a:xfrm>
                <a:off x="3828035" y="1671486"/>
                <a:ext cx="2410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H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89BD9E27-2418-8BD2-5247-E3EE72D4B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035" y="1671486"/>
                <a:ext cx="24104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EAA98D2-8A28-6C5D-A7D6-4DE5BAF0D743}"/>
                  </a:ext>
                </a:extLst>
              </p:cNvPr>
              <p:cNvSpPr txBox="1"/>
              <p:nvPr/>
            </p:nvSpPr>
            <p:spPr>
              <a:xfrm>
                <a:off x="4121165" y="1232756"/>
                <a:ext cx="2410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0" smtClean="0">
                          <a:latin typeface="Cambria Math"/>
                        </a:rPr>
                        <m:t>λ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E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EAA98D2-8A28-6C5D-A7D6-4DE5BAF0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165" y="1232756"/>
                <a:ext cx="24104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>
            <a:extLst>
              <a:ext uri="{FF2B5EF4-FFF2-40B4-BE49-F238E27FC236}">
                <a16:creationId xmlns:a16="http://schemas.microsoft.com/office/drawing/2014/main" id="{FAC33E95-6C24-19AF-C7BA-2877B76F738D}"/>
              </a:ext>
            </a:extLst>
          </p:cNvPr>
          <p:cNvSpPr txBox="1"/>
          <p:nvPr/>
        </p:nvSpPr>
        <p:spPr>
          <a:xfrm>
            <a:off x="6161753" y="2649126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Landoberfläche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64DB770-7162-BF48-701E-924D741D86C4}"/>
              </a:ext>
            </a:extLst>
          </p:cNvPr>
          <p:cNvSpPr txBox="1"/>
          <p:nvPr/>
        </p:nvSpPr>
        <p:spPr>
          <a:xfrm>
            <a:off x="948831" y="94086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</a:t>
            </a:r>
            <a:r>
              <a:rPr lang="de-DE" baseline="-25000" dirty="0" err="1"/>
              <a:t>in</a:t>
            </a:r>
            <a:endParaRPr lang="de-DE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A9C9054-4391-2209-8ED1-1B1E6B476D9F}"/>
              </a:ext>
            </a:extLst>
          </p:cNvPr>
          <p:cNvSpPr txBox="1"/>
          <p:nvPr/>
        </p:nvSpPr>
        <p:spPr>
          <a:xfrm>
            <a:off x="2555343" y="1671486"/>
            <a:ext cx="62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</a:t>
            </a:r>
            <a:r>
              <a:rPr lang="de-DE" baseline="-25000" dirty="0" err="1"/>
              <a:t>out</a:t>
            </a:r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C725710E-6A90-A71F-6262-B4EA89D08C05}"/>
              </a:ext>
            </a:extLst>
          </p:cNvPr>
          <p:cNvSpPr txBox="1"/>
          <p:nvPr/>
        </p:nvSpPr>
        <p:spPr>
          <a:xfrm>
            <a:off x="2884958" y="92355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LR</a:t>
            </a:r>
            <a:r>
              <a:rPr lang="de-DE" baseline="-25000" dirty="0" err="1"/>
              <a:t>in</a:t>
            </a:r>
            <a:endParaRPr lang="de-DE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CAAAF6C-B54A-7B1F-256A-B01F5C39D94C}"/>
              </a:ext>
            </a:extLst>
          </p:cNvPr>
          <p:cNvSpPr txBox="1"/>
          <p:nvPr/>
        </p:nvSpPr>
        <p:spPr>
          <a:xfrm>
            <a:off x="3241980" y="1270851"/>
            <a:ext cx="6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LR</a:t>
            </a:r>
            <a:r>
              <a:rPr lang="de-DE" baseline="-25000" dirty="0" err="1"/>
              <a:t>out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74FE7D2E-2C10-F5E6-1CCE-1BCC8F579339}"/>
                  </a:ext>
                </a:extLst>
              </p:cNvPr>
              <p:cNvSpPr txBox="1"/>
              <p:nvPr/>
            </p:nvSpPr>
            <p:spPr>
              <a:xfrm>
                <a:off x="2042999" y="3315319"/>
                <a:ext cx="41563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>
                              <a:latin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>
                              <a:latin typeface="Cambria Math"/>
                            </a:rPr>
                            <m:t>net</m:t>
                          </m:r>
                        </m:sub>
                      </m:sSub>
                      <m:r>
                        <a:rPr lang="de-DE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de-DE" sz="2000">
                              <a:latin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de-DE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de-DE" sz="2000">
                              <a:latin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de-DE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DE" sz="2000">
                              <a:latin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de-DE" sz="200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DE" sz="2000">
                              <a:latin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74FE7D2E-2C10-F5E6-1CCE-1BCC8F579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99" y="3315319"/>
                <a:ext cx="4156331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D76DAA01-C698-56AC-562A-E023E47EF23C}"/>
                  </a:ext>
                </a:extLst>
              </p:cNvPr>
              <p:cNvSpPr txBox="1"/>
              <p:nvPr/>
            </p:nvSpPr>
            <p:spPr>
              <a:xfrm>
                <a:off x="5130471" y="4471943"/>
                <a:ext cx="382279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>
                    <a:latin typeface="+mj-lt"/>
                  </a:rPr>
                  <a:t>G = Bodenwärmestrom [W/m</a:t>
                </a:r>
                <a:r>
                  <a:rPr lang="de-DE" baseline="30000" dirty="0">
                    <a:latin typeface="+mj-lt"/>
                  </a:rPr>
                  <a:t>2</a:t>
                </a:r>
                <a:r>
                  <a:rPr lang="de-DE" dirty="0">
                    <a:latin typeface="+mj-lt"/>
                  </a:rPr>
                  <a:t>]</a:t>
                </a:r>
              </a:p>
              <a:p>
                <a:r>
                  <a:rPr lang="de-DE" dirty="0">
                    <a:latin typeface="+mj-lt"/>
                  </a:rPr>
                  <a:t>H = Sensibler Wärmestrom [W/m</a:t>
                </a:r>
                <a:r>
                  <a:rPr lang="de-DE" baseline="30000" dirty="0">
                    <a:latin typeface="+mj-lt"/>
                  </a:rPr>
                  <a:t>2</a:t>
                </a:r>
                <a:r>
                  <a:rPr lang="de-DE" dirty="0">
                    <a:latin typeface="+mj-lt"/>
                  </a:rPr>
                  <a:t>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latenter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ä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rmestrom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de-DE" dirty="0">
                          <a:latin typeface="+mj-lt"/>
                        </a:rPr>
                        <m:t>W</m:t>
                      </m:r>
                      <m:r>
                        <m:rPr>
                          <m:nor/>
                        </m:rPr>
                        <a:rPr lang="de-DE" dirty="0">
                          <a:latin typeface="+mj-lt"/>
                        </a:rPr>
                        <m:t>/</m:t>
                      </m:r>
                      <m:r>
                        <m:rPr>
                          <m:nor/>
                        </m:rPr>
                        <a:rPr lang="de-DE" dirty="0">
                          <a:latin typeface="+mj-lt"/>
                        </a:rPr>
                        <m:t>m</m:t>
                      </m:r>
                      <m:r>
                        <m:rPr>
                          <m:nor/>
                        </m:rPr>
                        <a:rPr lang="de-DE" baseline="30000" dirty="0">
                          <a:latin typeface="+mj-lt"/>
                        </a:rPr>
                        <m:t>2</m:t>
                      </m:r>
                      <m:r>
                        <a:rPr lang="de-DE" b="0" i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Energiespeicherung</m:t>
                    </m:r>
                  </m:oMath>
                </a14:m>
                <a:r>
                  <a:rPr lang="de-DE" dirty="0"/>
                  <a:t> Pflanzen, Boden [W/m</a:t>
                </a:r>
                <a:r>
                  <a:rPr lang="de-DE" baseline="30000" dirty="0"/>
                  <a:t>2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>
                        <a:latin typeface="Cambria Math"/>
                      </a:rPr>
                      <m:t>]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D76DAA01-C698-56AC-562A-E023E47EF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471" y="4471943"/>
                <a:ext cx="3822799" cy="1477328"/>
              </a:xfrm>
              <a:prstGeom prst="rect">
                <a:avLst/>
              </a:prstGeom>
              <a:blipFill>
                <a:blip r:embed="rId9"/>
                <a:stretch>
                  <a:fillRect l="-1435" t="-2479" b="-57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71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1385" y="188640"/>
            <a:ext cx="8229600" cy="528637"/>
          </a:xfrm>
        </p:spPr>
        <p:txBody>
          <a:bodyPr/>
          <a:lstStyle/>
          <a:p>
            <a:pPr marL="609600" indent="-609600"/>
            <a:r>
              <a:rPr lang="de-DE" altLang="de-DE" dirty="0"/>
              <a:t>Eddy-Kovarianz-Methode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feld 1"/>
          <p:cNvSpPr txBox="1"/>
          <p:nvPr/>
        </p:nvSpPr>
        <p:spPr>
          <a:xfrm>
            <a:off x="675309" y="968570"/>
            <a:ext cx="7578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direkte Messung des latenten Wärmestroms über folgende Beziehung: 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35895" y="1548082"/>
                <a:ext cx="1657826" cy="39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0" smtClean="0">
                          <a:latin typeface="Cambria Math"/>
                        </a:rPr>
                        <m:t>λ</m:t>
                      </m:r>
                      <m:r>
                        <m:rPr>
                          <m:sty m:val="p"/>
                        </m:rPr>
                        <a:rPr lang="de-DE" i="0">
                          <a:latin typeface="Cambria Math"/>
                        </a:rPr>
                        <m:t>E</m:t>
                      </m:r>
                      <m:r>
                        <a:rPr lang="en-US" i="0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l-GR" i="0" smtClean="0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DE" i="0">
                              <a:latin typeface="Cambria Math"/>
                              <a:ea typeface="Cambria Math"/>
                            </a:rPr>
                            <m:t>w</m:t>
                          </m:r>
                          <m:r>
                            <a:rPr lang="de-DE" b="0" i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  <m:r>
                            <a:rPr lang="el-GR" i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ρ</m:t>
                          </m:r>
                          <m:r>
                            <a:rPr lang="de-DE" i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5" y="1548082"/>
                <a:ext cx="1657826" cy="39094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180056" y="1986457"/>
                <a:ext cx="6760377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smtClean="0">
                        <a:latin typeface="Cambria Math"/>
                      </a:rPr>
                      <m:t>λ</m:t>
                    </m:r>
                    <m:r>
                      <m:rPr>
                        <m:sty m:val="p"/>
                      </m:rPr>
                      <a:rPr lang="de-DE" i="0">
                        <a:latin typeface="Cambria Math"/>
                      </a:rPr>
                      <m:t>E</m:t>
                    </m:r>
                    <m:r>
                      <a:rPr lang="en-US" i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de-DE" dirty="0"/>
                  <a:t>latenter Wärmestrom [W/m</a:t>
                </a:r>
                <a:r>
                  <a:rPr lang="de-DE" baseline="30000" dirty="0"/>
                  <a:t>2</a:t>
                </a:r>
                <a:r>
                  <a:rPr lang="de-DE" dirty="0"/>
                  <a:t> ]</a:t>
                </a:r>
                <a:endParaRPr lang="de-DE" baseline="30000" dirty="0"/>
              </a:p>
              <a:p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latin typeface="Cambria Math"/>
                      </a:rPr>
                      <m:t>=</m:t>
                    </m:r>
                  </m:oMath>
                </a14:m>
                <a:r>
                  <a:rPr lang="de-DE" dirty="0"/>
                  <a:t> Verdampfungswärme des Wasser [J/kg]</a:t>
                </a:r>
              </a:p>
              <a:p>
                <a:r>
                  <a:rPr lang="de-DE" dirty="0"/>
                  <a:t>w</a:t>
                </a:r>
                <a14:m>
                  <m:oMath xmlns:m="http://schemas.openxmlformats.org/officeDocument/2006/math">
                    <m:r>
                      <a:rPr lang="de-DE">
                        <a:latin typeface="Cambria Math"/>
                        <a:ea typeface="Cambria Math"/>
                      </a:rPr>
                      <m:t>′</m:t>
                    </m:r>
                  </m:oMath>
                </a14:m>
                <a:r>
                  <a:rPr lang="de-DE" dirty="0"/>
                  <a:t> = Abweichung der </a:t>
                </a:r>
                <a:r>
                  <a:rPr lang="de-DE" dirty="0" err="1"/>
                  <a:t>ver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dirty="0"/>
                      <m:t>t</m:t>
                    </m:r>
                  </m:oMath>
                </a14:m>
                <a:r>
                  <a:rPr lang="de-DE" dirty="0"/>
                  <a:t>ikalen Windkomponen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dirty="0"/>
                      <m:t>t</m:t>
                    </m:r>
                  </m:oMath>
                </a14:m>
                <a:r>
                  <a:rPr lang="de-DE" dirty="0"/>
                  <a:t>e w [m/s] </a:t>
                </a:r>
              </a:p>
              <a:p>
                <a:r>
                  <a:rPr lang="de-DE" dirty="0"/>
                  <a:t>	zum zeitlichen Mi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dirty="0"/>
                      <m:t>tt</m:t>
                    </m:r>
                  </m:oMath>
                </a14:m>
                <a:r>
                  <a:rPr lang="de-DE" dirty="0"/>
                  <a:t>elwer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dirty="0"/>
                      <m:t>t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/>
                            <a:ea typeface="Cambria Math"/>
                          </a:rPr>
                          <m:t>w</m:t>
                        </m:r>
                      </m:e>
                      <m:sup>
                        <m:r>
                          <a:rPr lang="de-DE" i="1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𝑤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dirty="0" smtClean="0">
                            <a:latin typeface="Cambria Math"/>
                          </a:rPr>
                          <m:t>𝑤</m:t>
                        </m:r>
                      </m:e>
                    </m:acc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ρ</m:t>
                    </m:r>
                    <m:r>
                      <a:rPr lang="de-DE">
                        <a:latin typeface="Cambria Math"/>
                        <a:ea typeface="Cambria Math"/>
                      </a:rPr>
                      <m:t>′</m:t>
                    </m:r>
                  </m:oMath>
                </a14:m>
                <a:r>
                  <a:rPr lang="de-DE" dirty="0"/>
                  <a:t> = Abweichung des atmosphärischen Wasserdampfgehalts [</a:t>
                </a:r>
                <a:r>
                  <a:rPr lang="de-DE" dirty="0" err="1"/>
                  <a:t>mol</a:t>
                </a:r>
                <a:r>
                  <a:rPr lang="de-DE" dirty="0"/>
                  <a:t>/m</a:t>
                </a:r>
                <a:r>
                  <a:rPr lang="de-DE" baseline="30000" dirty="0"/>
                  <a:t>3</a:t>
                </a:r>
                <a:r>
                  <a:rPr lang="de-DE" dirty="0"/>
                  <a:t>] </a:t>
                </a:r>
              </a:p>
              <a:p>
                <a:r>
                  <a:rPr lang="de-DE" dirty="0"/>
                  <a:t>	zum zeitlichen Mi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dirty="0"/>
                      <m:t>tt</m:t>
                    </m:r>
                  </m:oMath>
                </a14:m>
                <a:r>
                  <a:rPr lang="de-DE" dirty="0"/>
                  <a:t>elwer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dirty="0"/>
                      <m:t>t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ρ</m:t>
                        </m:r>
                      </m:e>
                      <m:sup>
                        <m:r>
                          <a:rPr lang="de-DE" i="1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de-DE" i="1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ρ</m:t>
                    </m:r>
                    <m:r>
                      <a:rPr lang="de-DE" i="1">
                        <a:latin typeface="Cambria Math"/>
                        <a:ea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ρ</m:t>
                        </m:r>
                      </m:e>
                    </m:acc>
                  </m:oMath>
                </a14:m>
                <a:endParaRPr lang="de-DE" dirty="0"/>
              </a:p>
              <a:p>
                <a:endParaRPr lang="de-DE" baseline="300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056" y="1986457"/>
                <a:ext cx="6760377" cy="1938992"/>
              </a:xfrm>
              <a:prstGeom prst="rect">
                <a:avLst/>
              </a:prstGeom>
              <a:blipFill>
                <a:blip r:embed="rId5"/>
                <a:stretch>
                  <a:fillRect l="-812" t="-18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1180056" y="3900171"/>
                <a:ext cx="3854004" cy="39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/>
                            <a:ea typeface="Cambria Math"/>
                          </a:rPr>
                          <m:t>w</m:t>
                        </m:r>
                        <m:r>
                          <a:rPr lang="de-DE">
                            <a:latin typeface="Cambria Math"/>
                            <a:ea typeface="Cambria Math"/>
                          </a:rPr>
                          <m:t>′∙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ρ</m:t>
                            </m:r>
                          </m:e>
                          <m:sup>
                            <m:r>
                              <a:rPr lang="de-DE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Kovarianz</a:t>
                </a:r>
                <a:r>
                  <a:rPr lang="en-US" dirty="0"/>
                  <a:t> </a:t>
                </a:r>
                <a:r>
                  <a:rPr lang="en-US" dirty="0" err="1"/>
                  <a:t>zwischen</a:t>
                </a:r>
                <a:r>
                  <a:rPr lang="en-US" dirty="0"/>
                  <a:t> </a:t>
                </a:r>
                <a:r>
                  <a:rPr lang="de-DE" dirty="0"/>
                  <a:t>w</a:t>
                </a:r>
                <a14:m>
                  <m:oMath xmlns:m="http://schemas.openxmlformats.org/officeDocument/2006/math">
                    <m:r>
                      <a:rPr lang="de-DE">
                        <a:latin typeface="Cambria Math"/>
                        <a:ea typeface="Cambria Math"/>
                      </a:rPr>
                      <m:t>′</m:t>
                    </m:r>
                  </m:oMath>
                </a14:m>
                <a:r>
                  <a:rPr lang="en-US" dirty="0"/>
                  <a:t>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ρ</m:t>
                    </m:r>
                    <m:r>
                      <a:rPr lang="de-DE">
                        <a:latin typeface="Cambria Math"/>
                        <a:ea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056" y="3900171"/>
                <a:ext cx="3854004" cy="390941"/>
              </a:xfrm>
              <a:prstGeom prst="rect">
                <a:avLst/>
              </a:prstGeom>
              <a:blipFill>
                <a:blip r:embed="rId6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3309186" y="4437112"/>
                <a:ext cx="2525628" cy="966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/>
                            <a:ea typeface="Cambria Math"/>
                          </a:rPr>
                          <m:t>w</m:t>
                        </m:r>
                        <m:r>
                          <a:rPr lang="de-DE">
                            <a:latin typeface="Cambria Math"/>
                            <a:ea typeface="Cambria Math"/>
                          </a:rPr>
                          <m:t>′∙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ρ</m:t>
                            </m:r>
                          </m:e>
                          <m:sup>
                            <m:r>
                              <a:rPr lang="de-DE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dirty="0"/>
                  <a:t> &gt; 0: </a:t>
                </a:r>
                <a:r>
                  <a:rPr lang="en-US" dirty="0" err="1"/>
                  <a:t>Verduns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dirty="0"/>
                      <m:t>t</m:t>
                    </m:r>
                  </m:oMath>
                </a14:m>
                <a:r>
                  <a:rPr lang="en-US" dirty="0"/>
                  <a:t>ung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/>
                            <a:ea typeface="Cambria Math"/>
                          </a:rPr>
                          <m:t>w</m:t>
                        </m:r>
                        <m:r>
                          <a:rPr lang="de-DE">
                            <a:latin typeface="Cambria Math"/>
                            <a:ea typeface="Cambria Math"/>
                          </a:rPr>
                          <m:t>′∙</m:t>
                        </m:r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ρ</m:t>
                            </m:r>
                          </m:e>
                          <m:sup>
                            <m:r>
                              <a:rPr lang="de-DE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dirty="0"/>
                  <a:t> &lt; 0: </a:t>
                </a:r>
                <a:r>
                  <a:rPr lang="en-US" dirty="0" err="1"/>
                  <a:t>Kondensa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dirty="0"/>
                      <m:t>t</m:t>
                    </m:r>
                    <m:r>
                      <m:rPr>
                        <m:nor/>
                      </m:rPr>
                      <a:rPr lang="de-DE" b="0" i="0" dirty="0" smtClean="0"/>
                      <m:t>ion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186" y="4437112"/>
                <a:ext cx="2525628" cy="966547"/>
              </a:xfrm>
              <a:prstGeom prst="rect">
                <a:avLst/>
              </a:prstGeom>
              <a:blipFill>
                <a:blip r:embed="rId7"/>
                <a:stretch>
                  <a:fillRect t="-1266" b="-94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0E2EF202-325D-4C77-A979-8BFF2B411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4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1385" y="188640"/>
            <a:ext cx="8229600" cy="528637"/>
          </a:xfrm>
        </p:spPr>
        <p:txBody>
          <a:bodyPr/>
          <a:lstStyle/>
          <a:p>
            <a:pPr marL="609600" indent="-609600"/>
            <a:r>
              <a:rPr lang="de-DE" altLang="de-DE" dirty="0"/>
              <a:t>Eddy-Kovarianz-Methode – Teil 2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543082" y="5717559"/>
                <a:ext cx="71701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Messung werden </a:t>
                </a:r>
                <a:r>
                  <a:rPr lang="de-DE" sz="2000" dirty="0" err="1"/>
                  <a:t>hochfrequen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000" dirty="0"/>
                      <m:t>t</m:t>
                    </m:r>
                  </m:oMath>
                </a14:m>
                <a:r>
                  <a:rPr lang="de-DE" sz="2000" dirty="0"/>
                  <a:t> (20 Hz = 20 Messung pro Sekunde) </a:t>
                </a:r>
              </a:p>
              <a:p>
                <a:r>
                  <a:rPr lang="de-DE" sz="2000" dirty="0"/>
                  <a:t>durchgeführ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000" dirty="0"/>
                      <m:t>t</m:t>
                    </m:r>
                  </m:oMath>
                </a14:m>
                <a:r>
                  <a:rPr lang="de-DE" sz="2000" dirty="0"/>
                  <a:t>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82" y="5717559"/>
                <a:ext cx="7170168" cy="707886"/>
              </a:xfrm>
              <a:prstGeom prst="rect">
                <a:avLst/>
              </a:prstGeom>
              <a:blipFill>
                <a:blip r:embed="rId4"/>
                <a:stretch>
                  <a:fillRect l="-850" t="-5172" b="-146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00B95855-E3DA-4846-9409-7903437F9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5" y="1140441"/>
            <a:ext cx="7812868" cy="380266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BA1FA90-C965-411B-A6E1-B235AEE4A0EA}"/>
              </a:ext>
            </a:extLst>
          </p:cNvPr>
          <p:cNvSpPr txBox="1"/>
          <p:nvPr/>
        </p:nvSpPr>
        <p:spPr>
          <a:xfrm>
            <a:off x="647812" y="5018661"/>
            <a:ext cx="8028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Abbildung</a:t>
            </a:r>
            <a:r>
              <a:rPr lang="en-US" sz="1200" dirty="0"/>
              <a:t> </a:t>
            </a:r>
            <a:r>
              <a:rPr lang="en-US" sz="1200" dirty="0" err="1"/>
              <a:t>wurde</a:t>
            </a:r>
            <a:r>
              <a:rPr lang="en-US" sz="1200" dirty="0"/>
              <a:t> von George </a:t>
            </a:r>
            <a:r>
              <a:rPr lang="en-US" sz="1200" dirty="0" err="1"/>
              <a:t>Burba</a:t>
            </a:r>
            <a:r>
              <a:rPr lang="en-US" sz="1200" dirty="0"/>
              <a:t> </a:t>
            </a:r>
            <a:r>
              <a:rPr lang="en-US" sz="1200" dirty="0" err="1"/>
              <a:t>erzeugt</a:t>
            </a:r>
            <a:r>
              <a:rPr lang="en-US" sz="1200" dirty="0"/>
              <a:t>: https://en.wikipedia.org/wiki/Eddy_covariance </a:t>
            </a:r>
            <a:endParaRPr lang="de-DE" sz="1200" dirty="0"/>
          </a:p>
        </p:txBody>
      </p:sp>
      <p:pic>
        <p:nvPicPr>
          <p:cNvPr id="6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E429BE4A-2646-4517-AF9F-291A19DB0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0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534400" cy="660400"/>
          </a:xfrm>
        </p:spPr>
        <p:txBody>
          <a:bodyPr/>
          <a:lstStyle/>
          <a:p>
            <a:pPr marL="609600" indent="-609600"/>
            <a:r>
              <a:rPr lang="de-DE" altLang="de-DE" sz="3200" dirty="0"/>
              <a:t>Berechnungsverfahren der Verdunstung</a:t>
            </a:r>
          </a:p>
        </p:txBody>
      </p:sp>
      <p:sp>
        <p:nvSpPr>
          <p:cNvPr id="269316" name="Rectangle 4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feld 1"/>
          <p:cNvSpPr txBox="1"/>
          <p:nvPr/>
        </p:nvSpPr>
        <p:spPr>
          <a:xfrm>
            <a:off x="685800" y="1556792"/>
            <a:ext cx="77724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Berechnung über die Energiebilanz und Wasserbilanz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Formeln auf Basis des Strahlungskonzeptes</a:t>
            </a:r>
          </a:p>
          <a:p>
            <a:r>
              <a:rPr lang="de-DE" sz="2000" dirty="0"/>
              <a:t>	z. B. Formel nach </a:t>
            </a:r>
            <a:r>
              <a:rPr lang="de-DE" sz="2000" dirty="0" err="1"/>
              <a:t>Turc</a:t>
            </a: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Formel auf Basis des aerodynamischen Konzeptes</a:t>
            </a:r>
          </a:p>
          <a:p>
            <a:r>
              <a:rPr lang="de-DE" sz="2000" dirty="0"/>
              <a:t>	z. B. Formen nach </a:t>
            </a:r>
            <a:r>
              <a:rPr lang="de-DE" sz="2000" dirty="0" err="1"/>
              <a:t>Haude</a:t>
            </a:r>
            <a:r>
              <a:rPr lang="de-DE" sz="2000" dirty="0"/>
              <a:t> (siehe Klima)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Formeln auf Basis des Strahlungskonzeptes und des </a:t>
            </a:r>
            <a:r>
              <a:rPr lang="de-DE" sz="2000" dirty="0" err="1"/>
              <a:t>areodynamischen</a:t>
            </a:r>
            <a:r>
              <a:rPr lang="de-DE" sz="2000" dirty="0"/>
              <a:t> Konzeptes:</a:t>
            </a:r>
          </a:p>
          <a:p>
            <a:r>
              <a:rPr lang="de-DE" sz="2000" dirty="0"/>
              <a:t>	z. B. </a:t>
            </a:r>
            <a:r>
              <a:rPr lang="de-DE" sz="2000" dirty="0" err="1"/>
              <a:t>Penman</a:t>
            </a:r>
            <a:r>
              <a:rPr lang="de-DE" sz="2000" dirty="0"/>
              <a:t>, </a:t>
            </a:r>
            <a:r>
              <a:rPr lang="de-DE" sz="2000" dirty="0" err="1"/>
              <a:t>Penman-Monteith</a:t>
            </a:r>
            <a:r>
              <a:rPr lang="de-DE" sz="2000" dirty="0"/>
              <a:t> </a:t>
            </a:r>
          </a:p>
          <a:p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Verdunstungsformeln: Kopplung mit der Bodenfeuchte</a:t>
            </a:r>
          </a:p>
          <a:p>
            <a:endParaRPr lang="de-DE" dirty="0"/>
          </a:p>
          <a:p>
            <a:r>
              <a:rPr lang="de-DE" dirty="0"/>
              <a:t>	</a:t>
            </a:r>
            <a:endParaRPr lang="en-US" dirty="0"/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0D66AAE8-86F0-4D7A-A4DE-A7EC74FE9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534400" cy="660400"/>
          </a:xfrm>
        </p:spPr>
        <p:txBody>
          <a:bodyPr/>
          <a:lstStyle/>
          <a:p>
            <a:pPr marL="609600" indent="-609600"/>
            <a:r>
              <a:rPr lang="de-DE" altLang="de-DE" sz="3200" dirty="0"/>
              <a:t>Formel auf Basis des Strahlungskonzeptes</a:t>
            </a:r>
          </a:p>
        </p:txBody>
      </p:sp>
      <p:sp>
        <p:nvSpPr>
          <p:cNvPr id="269316" name="Rectangle 4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2078688" y="1676400"/>
                <a:ext cx="2030364" cy="7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ET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en-US" sz="200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a</m:t>
                      </m:r>
                      <m:r>
                        <a:rPr lang="de-DE" sz="2000" b="0" i="0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bwR</m:t>
                      </m:r>
                    </m:oMath>
                  </m:oMathPara>
                </a14:m>
                <a:endParaRPr lang="de-DE" sz="2000" b="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88" y="1676400"/>
                <a:ext cx="2030364" cy="73154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1067166" y="3200400"/>
                <a:ext cx="6551986" cy="1966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/>
                          </a:rPr>
                          <m:t>ET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/>
                          </a:rPr>
                          <m:t>p</m:t>
                        </m:r>
                      </m:sub>
                    </m:sSub>
                  </m:oMath>
                </a14:m>
                <a:r>
                  <a:rPr lang="de-DE" sz="2000" dirty="0"/>
                  <a:t>: potentielle </a:t>
                </a:r>
                <a:r>
                  <a:rPr lang="de-DE" sz="2000" dirty="0" err="1"/>
                  <a:t>Evapotranspiration</a:t>
                </a:r>
                <a:r>
                  <a:rPr lang="de-DE" sz="2000" dirty="0"/>
                  <a:t> [mm]</a:t>
                </a:r>
              </a:p>
              <a:p>
                <a:r>
                  <a:rPr lang="de-DE" sz="2000" dirty="0"/>
                  <a:t>R: </a:t>
                </a:r>
                <a:r>
                  <a:rPr lang="de-DE" sz="2000" b="1" dirty="0">
                    <a:solidFill>
                      <a:srgbClr val="C00000"/>
                    </a:solidFill>
                  </a:rPr>
                  <a:t>Strahlungsüberschuss</a:t>
                </a:r>
                <a:r>
                  <a:rPr lang="de-DE" sz="2000" dirty="0"/>
                  <a:t> [W/m</a:t>
                </a:r>
                <a:r>
                  <a:rPr lang="de-DE" sz="2000" baseline="30000" dirty="0"/>
                  <a:t>2</a:t>
                </a:r>
                <a:r>
                  <a:rPr lang="de-DE" sz="2000" dirty="0"/>
                  <a:t>]</a:t>
                </a:r>
              </a:p>
              <a:p>
                <a:r>
                  <a:rPr lang="de-DE" sz="2000" dirty="0"/>
                  <a:t>w: Gewichte zur Berücksichtigung von Standorteigenschaften</a:t>
                </a:r>
              </a:p>
              <a:p>
                <a:r>
                  <a:rPr lang="de-DE" sz="2000" dirty="0" err="1"/>
                  <a:t>a,b</a:t>
                </a:r>
                <a:r>
                  <a:rPr lang="de-DE" sz="2000" dirty="0"/>
                  <a:t>: Regressionsparameter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/>
                          </a:rPr>
                          <m:t>net</m:t>
                        </m:r>
                      </m:sub>
                    </m:sSub>
                  </m:oMath>
                </a14:m>
                <a:r>
                  <a:rPr lang="de-DE" sz="2000" dirty="0"/>
                  <a:t>: Nettostrahlung [W/m</a:t>
                </a:r>
                <a:r>
                  <a:rPr lang="de-DE" sz="2000" baseline="30000" dirty="0"/>
                  <a:t>2</a:t>
                </a:r>
                <a:r>
                  <a:rPr lang="de-DE" sz="2000" dirty="0"/>
                  <a:t>]</a:t>
                </a:r>
              </a:p>
              <a:p>
                <a:r>
                  <a:rPr lang="de-DE" sz="2000" dirty="0"/>
                  <a:t>G = Bodenwärmestrom [W/m</a:t>
                </a:r>
                <a:r>
                  <a:rPr lang="de-DE" sz="2000" baseline="30000" dirty="0"/>
                  <a:t>2</a:t>
                </a:r>
                <a:r>
                  <a:rPr lang="de-DE" sz="2000" dirty="0"/>
                  <a:t>]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66" y="3200400"/>
                <a:ext cx="6551986" cy="1966308"/>
              </a:xfrm>
              <a:prstGeom prst="rect">
                <a:avLst/>
              </a:prstGeom>
              <a:blipFill>
                <a:blip r:embed="rId5"/>
                <a:stretch>
                  <a:fillRect l="-930" t="-1238" r="-279" b="-43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/>
          <p:cNvSpPr txBox="1"/>
          <p:nvPr/>
        </p:nvSpPr>
        <p:spPr>
          <a:xfrm>
            <a:off x="885258" y="1143000"/>
            <a:ext cx="3959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C00000"/>
                </a:solidFill>
              </a:rPr>
              <a:t>Strahlung</a:t>
            </a:r>
            <a:r>
              <a:rPr lang="de-DE" sz="2000" dirty="0"/>
              <a:t> meistens </a:t>
            </a:r>
            <a:r>
              <a:rPr lang="de-DE" sz="2000" b="1" dirty="0">
                <a:solidFill>
                  <a:srgbClr val="C00000"/>
                </a:solidFill>
              </a:rPr>
              <a:t>lineare Ansätze</a:t>
            </a:r>
            <a:r>
              <a:rPr lang="de-DE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213885" y="2407947"/>
                <a:ext cx="17599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R</m:t>
                          </m:r>
                          <m:r>
                            <a:rPr lang="de-DE" sz="2000" b="0" i="0" smtClean="0">
                              <a:latin typeface="Cambria Math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net</m:t>
                          </m:r>
                        </m:sub>
                      </m:sSub>
                      <m:r>
                        <a:rPr lang="de-DE" sz="2000" b="0" i="0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G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885" y="2407947"/>
                <a:ext cx="1759969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D3818254-50C5-45EC-AB8D-A1E10884F1E6}"/>
              </a:ext>
            </a:extLst>
          </p:cNvPr>
          <p:cNvSpPr/>
          <p:nvPr/>
        </p:nvSpPr>
        <p:spPr>
          <a:xfrm>
            <a:off x="755576" y="5697252"/>
            <a:ext cx="311590" cy="261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AD22C00-A1DE-4A84-B0D5-C1355E384201}"/>
              </a:ext>
            </a:extLst>
          </p:cNvPr>
          <p:cNvSpPr txBox="1"/>
          <p:nvPr/>
        </p:nvSpPr>
        <p:spPr>
          <a:xfrm>
            <a:off x="1259632" y="5643540"/>
            <a:ext cx="557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Nachteil keine weiteren meteorologischen Einflussgrößen</a:t>
            </a:r>
            <a:endParaRPr lang="de-DE" b="1" dirty="0">
              <a:solidFill>
                <a:srgbClr val="C00000"/>
              </a:solidFill>
            </a:endParaRPr>
          </a:p>
        </p:txBody>
      </p:sp>
      <p:pic>
        <p:nvPicPr>
          <p:cNvPr id="4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8CF94772-2DA5-43B7-A366-603240516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el 1"/>
          <p:cNvSpPr>
            <a:spLocks noGrp="1"/>
          </p:cNvSpPr>
          <p:nvPr>
            <p:ph type="title" idx="4294967295"/>
          </p:nvPr>
        </p:nvSpPr>
        <p:spPr>
          <a:xfrm>
            <a:off x="457200" y="18864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Liste von Interpolationsverfahren</a:t>
            </a:r>
          </a:p>
        </p:txBody>
      </p:sp>
      <p:sp>
        <p:nvSpPr>
          <p:cNvPr id="4" name="Rechteck 3"/>
          <p:cNvSpPr/>
          <p:nvPr/>
        </p:nvSpPr>
        <p:spPr>
          <a:xfrm>
            <a:off x="467768" y="1152004"/>
            <a:ext cx="7691465" cy="3724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Isohyeten-Methode (siehe auch Erstellung von Grundwassergleichen)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Thyssen-Polygone (Nächste-Nachbar-Verfahren)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Inverse-Distanzen-Verfahren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Regressions-basierte Verfahren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Geostatische Methoden (z. B. </a:t>
            </a:r>
            <a:r>
              <a:rPr lang="de-DE" sz="2000" dirty="0" err="1"/>
              <a:t>Kriging</a:t>
            </a:r>
            <a:r>
              <a:rPr lang="de-DE" sz="20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1104770" y="4556124"/>
            <a:ext cx="324036" cy="319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1583161" y="4338096"/>
            <a:ext cx="75608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Verfahren werden/können auch für die räumliche Interpolation von vielen weiteren punktuell erfassten hydrologischen und meteorologischen Variablen eingesetzt werden </a:t>
            </a:r>
          </a:p>
          <a:p>
            <a:endParaRPr lang="de-DE" sz="2000" dirty="0"/>
          </a:p>
          <a:p>
            <a:r>
              <a:rPr lang="de-DE" sz="2000" dirty="0"/>
              <a:t>Variablen-/disziplinübergreifend</a:t>
            </a:r>
            <a:endParaRPr lang="en-US" sz="2000" dirty="0"/>
          </a:p>
        </p:txBody>
      </p:sp>
      <p:sp>
        <p:nvSpPr>
          <p:cNvPr id="11" name="Pfeil nach rechts 10"/>
          <p:cNvSpPr/>
          <p:nvPr/>
        </p:nvSpPr>
        <p:spPr>
          <a:xfrm>
            <a:off x="1104770" y="5562133"/>
            <a:ext cx="324036" cy="319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2600C951-5B9C-4405-9959-B4EF636B1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60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5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8" grpId="0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534400" cy="660400"/>
          </a:xfrm>
        </p:spPr>
        <p:txBody>
          <a:bodyPr/>
          <a:lstStyle/>
          <a:p>
            <a:pPr marL="609600" indent="-609600"/>
            <a:r>
              <a:rPr lang="de-DE" altLang="de-DE" sz="3200" dirty="0"/>
              <a:t>Aerodynamisches Konzept </a:t>
            </a:r>
          </a:p>
        </p:txBody>
      </p:sp>
      <p:sp>
        <p:nvSpPr>
          <p:cNvPr id="269316" name="Rectangle 4"/>
          <p:cNvSpPr>
            <a:spLocks noChangeArrowheads="1"/>
          </p:cNvSpPr>
          <p:nvPr/>
        </p:nvSpPr>
        <p:spPr bwMode="auto">
          <a:xfrm>
            <a:off x="0" y="3119408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000"/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0" y="3119408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2819399" y="1688819"/>
                <a:ext cx="2560957" cy="427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ET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en-US" sz="2000" i="0" smtClean="0">
                          <a:latin typeface="Cambria Math"/>
                        </a:rPr>
                        <m:t>=</m:t>
                      </m:r>
                      <m:r>
                        <a:rPr lang="de-DE" sz="2000" b="0" i="1" smtClean="0">
                          <a:latin typeface="Cambria Math"/>
                        </a:rPr>
                        <m:t>𝑓</m:t>
                      </m:r>
                      <m:r>
                        <a:rPr lang="de-DE" sz="2000" b="0" i="1" smtClean="0">
                          <a:latin typeface="Cambria Math"/>
                        </a:rPr>
                        <m:t>(</m:t>
                      </m:r>
                      <m:r>
                        <a:rPr lang="de-DE" sz="2000" b="0" i="1" smtClean="0">
                          <a:latin typeface="Cambria Math"/>
                        </a:rPr>
                        <m:t>𝑢</m:t>
                      </m:r>
                      <m:r>
                        <a:rPr lang="de-DE" sz="2000" b="0" i="1" smtClean="0">
                          <a:latin typeface="Cambria Math"/>
                        </a:rPr>
                        <m:t>)∙(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de-DE" sz="20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de-DE" sz="2000" b="0" i="1" smtClean="0">
                          <a:latin typeface="Cambria Math"/>
                          <a:ea typeface="Cambria Math"/>
                        </a:rPr>
                        <m:t>𝑒</m:t>
                      </m:r>
                      <m:r>
                        <a:rPr lang="de-DE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399" y="1688819"/>
                <a:ext cx="2560957" cy="427425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809553" y="2208629"/>
                <a:ext cx="6580648" cy="1350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/>
                          </a:rPr>
                          <m:t>ET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/>
                          </a:rPr>
                          <m:t>p</m:t>
                        </m:r>
                      </m:sub>
                    </m:sSub>
                  </m:oMath>
                </a14:m>
                <a:r>
                  <a:rPr lang="de-DE" sz="2000" dirty="0"/>
                  <a:t>: potentielle </a:t>
                </a:r>
                <a:r>
                  <a:rPr lang="de-DE" sz="2000" dirty="0" err="1"/>
                  <a:t>Evapotranspiration</a:t>
                </a:r>
                <a:r>
                  <a:rPr lang="de-DE" sz="2000" dirty="0"/>
                  <a:t> [mm]</a:t>
                </a:r>
              </a:p>
              <a:p>
                <a:r>
                  <a:rPr lang="de-DE" sz="2000" dirty="0"/>
                  <a:t>f(u): Funktion der horizontalen Windgeschwindigkeit u [-]</a:t>
                </a:r>
              </a:p>
              <a:p>
                <a:r>
                  <a:rPr lang="de-DE" sz="2000" dirty="0"/>
                  <a:t>e</a:t>
                </a:r>
                <a:r>
                  <a:rPr lang="de-DE" sz="2000" baseline="-25000" dirty="0"/>
                  <a:t>s</a:t>
                </a:r>
                <a:r>
                  <a:rPr lang="de-DE" sz="2000" dirty="0"/>
                  <a:t>: Sättigungsdampfdruck [hPa]</a:t>
                </a:r>
              </a:p>
              <a:p>
                <a:r>
                  <a:rPr lang="de-DE" sz="2000" dirty="0"/>
                  <a:t>e: Dampfdruck [hPa]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53" y="2208629"/>
                <a:ext cx="6580648" cy="1350754"/>
              </a:xfrm>
              <a:prstGeom prst="rect">
                <a:avLst/>
              </a:prstGeom>
              <a:blipFill>
                <a:blip r:embed="rId5"/>
                <a:stretch>
                  <a:fillRect l="-1019" t="-1802" b="-6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/>
          <p:cNvSpPr txBox="1"/>
          <p:nvPr/>
        </p:nvSpPr>
        <p:spPr>
          <a:xfrm>
            <a:off x="540769" y="1026240"/>
            <a:ext cx="836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Verdunstung ist nicht nur abhängig vom Sättigungsdefizit sondern auch vom Luftaustausch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809604" y="4131812"/>
                <a:ext cx="4026872" cy="504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/>
                          </a:rPr>
                          <m:t>ET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/>
                          </a:rPr>
                          <m:t>a</m:t>
                        </m:r>
                      </m:sub>
                    </m:sSub>
                    <m:r>
                      <a:rPr lang="en-US" sz="200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sub>
                    </m:sSub>
                    <m:r>
                      <a:rPr lang="de-DE" sz="20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  <m:r>
                      <a:rPr lang="de-DE" sz="2000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de-DE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de-DE" sz="2000" i="1">
                            <a:latin typeface="Cambria Math"/>
                            <a:ea typeface="Cambria Math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b>
                        <m:r>
                          <a:rPr lang="de-DE" sz="2000" i="1">
                            <a:latin typeface="Cambria Math"/>
                            <a:ea typeface="Cambria Math"/>
                          </a:rPr>
                          <m:t>𝑠</m:t>
                        </m:r>
                      </m:sub>
                    </m:sSub>
                    <m:r>
                      <a:rPr lang="de-DE" sz="2000" b="0" i="1" smtClean="0">
                        <a:latin typeface="Cambria Math"/>
                        <a:ea typeface="Cambria Math"/>
                      </a:rPr>
                      <m:t>(1</m:t>
                    </m:r>
                    <m:r>
                      <a:rPr lang="de-DE" sz="2000" i="1">
                        <a:latin typeface="Cambria Math"/>
                        <a:ea typeface="Cambria Math"/>
                      </a:rPr>
                      <m:t>−</m:t>
                    </m:r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num>
                      <m:den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100</m:t>
                        </m:r>
                      </m:den>
                    </m:f>
                    <m:r>
                      <a:rPr lang="de-DE" sz="200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de-DE" sz="20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604" y="4131812"/>
                <a:ext cx="4026872" cy="504497"/>
              </a:xfrm>
              <a:prstGeom prst="rect">
                <a:avLst/>
              </a:prstGeom>
              <a:blipFill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/>
          <p:cNvSpPr txBox="1"/>
          <p:nvPr/>
        </p:nvSpPr>
        <p:spPr>
          <a:xfrm>
            <a:off x="664061" y="3690806"/>
            <a:ext cx="405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Verdunstungsformel nach </a:t>
            </a:r>
            <a:r>
              <a:rPr lang="de-DE" sz="2000" dirty="0" err="1"/>
              <a:t>Haude</a:t>
            </a:r>
            <a:r>
              <a:rPr lang="de-DE" sz="2000" dirty="0"/>
              <a:t>: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1063797" y="4700906"/>
                <a:ext cx="460882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/>
                          </a:rPr>
                          <m:t>ET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/>
                          </a:rPr>
                          <m:t>a</m:t>
                        </m:r>
                      </m:sub>
                    </m:sSub>
                  </m:oMath>
                </a14:m>
                <a:r>
                  <a:rPr lang="de-DE" sz="2000" dirty="0"/>
                  <a:t>: aktuelle </a:t>
                </a:r>
                <a:r>
                  <a:rPr lang="de-DE" sz="2000" dirty="0" err="1"/>
                  <a:t>Evapotranspiration</a:t>
                </a:r>
                <a:r>
                  <a:rPr lang="de-DE" sz="2000" dirty="0"/>
                  <a:t> [mm]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de-DE" sz="2000" i="1">
                            <a:latin typeface="Cambria Math"/>
                            <a:ea typeface="Cambria Math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de-DE" sz="2000" baseline="-25000" dirty="0"/>
                  <a:t> </a:t>
                </a:r>
                <a:r>
                  <a:rPr lang="de-DE" sz="2000" dirty="0"/>
                  <a:t>: jahreszeitliche </a:t>
                </a:r>
                <a:r>
                  <a:rPr lang="de-DE" sz="2000" dirty="0" err="1"/>
                  <a:t>Abminderungsfaktor</a:t>
                </a:r>
                <a:endParaRPr lang="de-DE" sz="2000" dirty="0"/>
              </a:p>
              <a:p>
                <a:r>
                  <a:rPr lang="de-DE" sz="2000" dirty="0"/>
                  <a:t>r: relative </a:t>
                </a:r>
                <a:r>
                  <a:rPr lang="de-DE" sz="2000" dirty="0" err="1"/>
                  <a:t>Luftfeuche</a:t>
                </a:r>
                <a:r>
                  <a:rPr lang="de-DE" sz="2000" dirty="0"/>
                  <a:t> [%]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97" y="4700906"/>
                <a:ext cx="4608826" cy="1015663"/>
              </a:xfrm>
              <a:prstGeom prst="rect">
                <a:avLst/>
              </a:prstGeom>
              <a:blipFill>
                <a:blip r:embed="rId7"/>
                <a:stretch>
                  <a:fillRect l="-1455" t="-2994" b="-9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B17D544B-11F4-41C7-AA54-C7555E4F663E}"/>
              </a:ext>
            </a:extLst>
          </p:cNvPr>
          <p:cNvSpPr/>
          <p:nvPr/>
        </p:nvSpPr>
        <p:spPr>
          <a:xfrm>
            <a:off x="1016727" y="6054832"/>
            <a:ext cx="311590" cy="261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DCAFE76-52A4-4763-B975-11852A91FA2C}"/>
              </a:ext>
            </a:extLst>
          </p:cNvPr>
          <p:cNvSpPr txBox="1"/>
          <p:nvPr/>
        </p:nvSpPr>
        <p:spPr>
          <a:xfrm>
            <a:off x="1530809" y="6001120"/>
            <a:ext cx="2843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Nachteil: keine Strahlung </a:t>
            </a:r>
            <a:endParaRPr lang="de-DE" sz="2000" b="1" dirty="0">
              <a:solidFill>
                <a:srgbClr val="C00000"/>
              </a:solidFill>
            </a:endParaRPr>
          </a:p>
        </p:txBody>
      </p:sp>
      <p:pic>
        <p:nvPicPr>
          <p:cNvPr id="4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B9139CBA-BB05-4E23-9D24-C5A7B8DD7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8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971800" y="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534400" cy="660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609600" indent="-609600" algn="l"/>
            <a:r>
              <a:rPr lang="de-DE" altLang="de-DE" sz="3200" kern="0" dirty="0">
                <a:solidFill>
                  <a:schemeClr val="tx1"/>
                </a:solidFill>
              </a:rPr>
              <a:t>Verdunstung nach </a:t>
            </a:r>
            <a:r>
              <a:rPr lang="de-DE" altLang="de-DE" sz="3200" kern="0" dirty="0" err="1">
                <a:solidFill>
                  <a:schemeClr val="tx1"/>
                </a:solidFill>
              </a:rPr>
              <a:t>Penman</a:t>
            </a:r>
            <a:r>
              <a:rPr lang="de-DE" altLang="de-DE" sz="3200" kern="0" dirty="0">
                <a:solidFill>
                  <a:schemeClr val="tx1"/>
                </a:solidFill>
              </a:rPr>
              <a:t> (1948)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771800" y="1621966"/>
                <a:ext cx="4138954" cy="1042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ET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en-US" sz="200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wR</m:t>
                      </m:r>
                      <m:r>
                        <a:rPr lang="de-DE" sz="2000" b="0" i="0" smtClean="0">
                          <a:latin typeface="Cambria Math"/>
                        </a:rPr>
                        <m:t>+(1−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w</m:t>
                      </m:r>
                      <m:r>
                        <a:rPr lang="de-DE" sz="2000" b="0" i="0" smtClean="0">
                          <a:latin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de-DE" sz="2000" i="0">
                          <a:latin typeface="Cambria Math"/>
                        </a:rPr>
                        <m:t>f</m:t>
                      </m:r>
                      <m:r>
                        <a:rPr lang="de-DE" sz="2000" i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2000" i="0">
                          <a:latin typeface="Cambria Math"/>
                        </a:rPr>
                        <m:t>u</m:t>
                      </m:r>
                      <m:r>
                        <a:rPr lang="de-DE" sz="2000" i="0">
                          <a:latin typeface="Cambria Math"/>
                        </a:rPr>
                        <m:t>)∙(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i="0">
                              <a:latin typeface="Cambria Math"/>
                              <a:ea typeface="Cambria Math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i="0">
                              <a:latin typeface="Cambria Math"/>
                              <a:ea typeface="Cambria Math"/>
                            </a:rPr>
                            <m:t>s</m:t>
                          </m:r>
                        </m:sub>
                      </m:sSub>
                      <m:r>
                        <a:rPr lang="de-DE" sz="2000" i="0">
                          <a:latin typeface="Cambria Math"/>
                          <a:ea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e-DE" sz="2000" i="0">
                          <a:latin typeface="Cambria Math"/>
                          <a:ea typeface="Cambria Math"/>
                        </a:rPr>
                        <m:t>e</m:t>
                      </m:r>
                      <m:r>
                        <a:rPr lang="de-DE" sz="2000" i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de-DE" sz="2000" dirty="0"/>
              </a:p>
              <a:p>
                <a:endParaRPr lang="de-DE" sz="2000" b="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621966"/>
                <a:ext cx="4138954" cy="1042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eschweifte Klammer rechts 2"/>
          <p:cNvSpPr/>
          <p:nvPr/>
        </p:nvSpPr>
        <p:spPr>
          <a:xfrm rot="5400000">
            <a:off x="5374678" y="1303908"/>
            <a:ext cx="228600" cy="190500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4841277" y="2499183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Aerodynamik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364361" y="2487686"/>
            <a:ext cx="109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Strahlung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Geschweifte Klammer rechts 11"/>
          <p:cNvSpPr/>
          <p:nvPr/>
        </p:nvSpPr>
        <p:spPr>
          <a:xfrm rot="5400000">
            <a:off x="3812577" y="1985737"/>
            <a:ext cx="228601" cy="533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726477" y="4193057"/>
                <a:ext cx="7620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de-DE" sz="2000" dirty="0"/>
                  <a:t>: Gewichtungsfaktor zur Balancierung zwischen Aerodynamik und Strahlung, u</a:t>
                </a:r>
                <a:r>
                  <a:rPr lang="de-DE" sz="2000" baseline="-25000" dirty="0"/>
                  <a:t>2</a:t>
                </a:r>
                <a:r>
                  <a:rPr lang="de-DE" sz="2000" dirty="0"/>
                  <a:t>: </a:t>
                </a:r>
                <a:r>
                  <a:rPr lang="de-DE" sz="2000" dirty="0" err="1"/>
                  <a:t>Windweg</a:t>
                </a:r>
                <a:r>
                  <a:rPr lang="de-DE" sz="2000" dirty="0"/>
                  <a:t> [km/d], s: Veränderung des Sättigungsdampfdrucks mit der Temperatur, </a:t>
                </a:r>
                <a:r>
                  <a:rPr lang="el-GR" sz="2000" dirty="0"/>
                  <a:t>γ</a:t>
                </a:r>
                <a:r>
                  <a:rPr lang="de-DE" sz="2000" dirty="0"/>
                  <a:t>: </a:t>
                </a:r>
                <a:r>
                  <a:rPr lang="de-DE" sz="2000" dirty="0" err="1"/>
                  <a:t>Psychrometerkonstante</a:t>
                </a:r>
                <a:r>
                  <a:rPr lang="de-DE" sz="2000" dirty="0"/>
                  <a:t>; </a:t>
                </a:r>
                <a:r>
                  <a:rPr lang="el-GR" sz="2000" dirty="0"/>
                  <a:t>γ</a:t>
                </a:r>
                <a:r>
                  <a:rPr lang="de-DE" sz="2000" dirty="0"/>
                  <a:t>= 0,61 mbar/°C für p = 1000 mbar</a:t>
                </a: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77" y="4193057"/>
                <a:ext cx="7620000" cy="1323439"/>
              </a:xfrm>
              <a:prstGeom prst="rect">
                <a:avLst/>
              </a:prstGeom>
              <a:blipFill>
                <a:blip r:embed="rId6"/>
                <a:stretch>
                  <a:fillRect l="-800" t="-2765" r="-160" b="-7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3458703" y="2945099"/>
                <a:ext cx="2769091" cy="1502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2000" i="0">
                              <a:latin typeface="Cambria Math"/>
                            </a:rPr>
                            <m:t>u</m:t>
                          </m:r>
                        </m:e>
                      </m:d>
                      <m:r>
                        <a:rPr lang="de-DE" sz="2000" b="0" i="1" smtClean="0">
                          <a:latin typeface="Cambria Math"/>
                        </a:rPr>
                        <m:t>=0,27(1+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sz="2000" b="0" i="1" smtClean="0">
                              <a:latin typeface="Cambria Math"/>
                            </a:rPr>
                            <m:t>100</m:t>
                          </m:r>
                        </m:den>
                      </m:f>
                      <m:r>
                        <a:rPr lang="de-DE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/>
                        </a:rPr>
                        <m:t>𝑤</m:t>
                      </m:r>
                      <m:r>
                        <a:rPr lang="de-DE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/>
                            </a:rPr>
                            <m:t>𝑠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de-DE" sz="2000" b="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703" y="2945099"/>
                <a:ext cx="2769091" cy="1502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564810" y="996538"/>
            <a:ext cx="7922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potentielle </a:t>
            </a:r>
            <a:r>
              <a:rPr lang="de-DE" sz="2000" dirty="0" err="1"/>
              <a:t>Evapotranspiration</a:t>
            </a:r>
            <a:r>
              <a:rPr lang="de-DE" sz="2000" dirty="0"/>
              <a:t> über freie Wasserflächen / </a:t>
            </a:r>
            <a:r>
              <a:rPr lang="de-DE" sz="2000" dirty="0" err="1"/>
              <a:t>unbewachsene</a:t>
            </a:r>
            <a:r>
              <a:rPr lang="de-DE" sz="2000" dirty="0"/>
              <a:t>, </a:t>
            </a:r>
          </a:p>
          <a:p>
            <a:r>
              <a:rPr lang="de-DE" sz="2000" dirty="0"/>
              <a:t>gesättigte Bodenoberflächen: </a:t>
            </a:r>
            <a:endParaRPr lang="en-US" sz="2000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94FCEC89-7442-4014-AD89-0313A8253B94}"/>
              </a:ext>
            </a:extLst>
          </p:cNvPr>
          <p:cNvSpPr/>
          <p:nvPr/>
        </p:nvSpPr>
        <p:spPr>
          <a:xfrm>
            <a:off x="827584" y="5861462"/>
            <a:ext cx="425143" cy="25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838DAE6-1826-436F-B1C5-60E9B270F26A}"/>
              </a:ext>
            </a:extLst>
          </p:cNvPr>
          <p:cNvSpPr txBox="1"/>
          <p:nvPr/>
        </p:nvSpPr>
        <p:spPr>
          <a:xfrm>
            <a:off x="1331640" y="5800618"/>
            <a:ext cx="450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Erweiterung zur </a:t>
            </a:r>
            <a:r>
              <a:rPr lang="de-DE" b="1" dirty="0" err="1">
                <a:solidFill>
                  <a:srgbClr val="C00000"/>
                </a:solidFill>
              </a:rPr>
              <a:t>Penman</a:t>
            </a:r>
            <a:r>
              <a:rPr lang="de-DE" b="1" dirty="0">
                <a:solidFill>
                  <a:srgbClr val="C00000"/>
                </a:solidFill>
              </a:rPr>
              <a:t>-</a:t>
            </a:r>
            <a:r>
              <a:rPr lang="de-DE" b="1" dirty="0" err="1">
                <a:solidFill>
                  <a:srgbClr val="C00000"/>
                </a:solidFill>
              </a:rPr>
              <a:t>Monteith</a:t>
            </a:r>
            <a:r>
              <a:rPr lang="de-DE" b="1" dirty="0">
                <a:solidFill>
                  <a:srgbClr val="C00000"/>
                </a:solidFill>
              </a:rPr>
              <a:t>-Gleichung</a:t>
            </a:r>
          </a:p>
        </p:txBody>
      </p:sp>
      <p:pic>
        <p:nvPicPr>
          <p:cNvPr id="7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2FAA618B-984F-4D80-838B-3F7DAD7D1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2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Interzeption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45" y="1772816"/>
            <a:ext cx="8279235" cy="392443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187624" y="1196752"/>
            <a:ext cx="4098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ym typeface="Wingdings" panose="05000000000000000000" pitchFamily="2" charset="2"/>
              </a:rPr>
              <a:t>Bedeutender Anteil der Interzeption!</a:t>
            </a:r>
            <a:r>
              <a:rPr lang="de-DE" sz="2000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2987824" y="4653136"/>
            <a:ext cx="504056" cy="612068"/>
          </a:xfrm>
          <a:prstGeom prst="rect">
            <a:avLst/>
          </a:prstGeom>
          <a:solidFill>
            <a:srgbClr val="A50021">
              <a:alpha val="22000"/>
            </a:srgbClr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3719086" y="1727671"/>
            <a:ext cx="612068" cy="504056"/>
          </a:xfrm>
          <a:prstGeom prst="straightConnector1">
            <a:avLst/>
          </a:prstGeom>
          <a:ln w="34925">
            <a:solidFill>
              <a:srgbClr val="A5002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4932040" y="1727671"/>
            <a:ext cx="612068" cy="504056"/>
          </a:xfrm>
          <a:prstGeom prst="straightConnector1">
            <a:avLst/>
          </a:prstGeom>
          <a:ln w="34925">
            <a:solidFill>
              <a:srgbClr val="A5002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6054716" y="1727671"/>
            <a:ext cx="612068" cy="504056"/>
          </a:xfrm>
          <a:prstGeom prst="straightConnector1">
            <a:avLst/>
          </a:prstGeom>
          <a:ln w="34925">
            <a:solidFill>
              <a:srgbClr val="A5002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012879" y="5697252"/>
            <a:ext cx="2480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Aufteilung der Verdunstung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E4FA468-5142-4772-88BF-EF6C7A4DA115}"/>
              </a:ext>
            </a:extLst>
          </p:cNvPr>
          <p:cNvSpPr/>
          <p:nvPr/>
        </p:nvSpPr>
        <p:spPr>
          <a:xfrm>
            <a:off x="5616935" y="5415027"/>
            <a:ext cx="8755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000" dirty="0"/>
              <a:t>Hertig (2015)</a:t>
            </a:r>
          </a:p>
        </p:txBody>
      </p:sp>
      <p:pic>
        <p:nvPicPr>
          <p:cNvPr id="8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33EF2A7E-A0E6-45E9-8681-60383F0AC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8016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Interzeption</a:t>
            </a:r>
            <a:endParaRPr lang="de-DE" dirty="0"/>
          </a:p>
        </p:txBody>
      </p:sp>
      <p:pic>
        <p:nvPicPr>
          <p:cNvPr id="10242" name="Picture 2" descr="http://www.experimental-hydrology.net/wiki/images/Forest_floor_interception_dev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304764"/>
            <a:ext cx="372427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98199" y="4906905"/>
            <a:ext cx="301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Waagesystem zur Erfassung der Interzeption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472868" y="1304764"/>
            <a:ext cx="3780420" cy="293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de-DE" sz="2000" dirty="0"/>
              <a:t>Höhe der </a:t>
            </a:r>
            <a:r>
              <a:rPr lang="de-DE" sz="2000" dirty="0" err="1"/>
              <a:t>Interzeption</a:t>
            </a:r>
            <a:r>
              <a:rPr lang="de-DE" sz="2000" dirty="0"/>
              <a:t> direkt von </a:t>
            </a:r>
            <a:r>
              <a:rPr lang="de-DE" sz="2000" b="1" dirty="0">
                <a:solidFill>
                  <a:srgbClr val="A50021"/>
                </a:solidFill>
              </a:rPr>
              <a:t>Vegetationsoberfläche</a:t>
            </a:r>
            <a:r>
              <a:rPr lang="de-DE" sz="2000" dirty="0"/>
              <a:t> abhängig</a:t>
            </a:r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de-DE" sz="2000" dirty="0"/>
              <a:t>Zusammenhang von </a:t>
            </a:r>
            <a:r>
              <a:rPr lang="de-DE" sz="2000" b="1" dirty="0">
                <a:solidFill>
                  <a:srgbClr val="A50021"/>
                </a:solidFill>
              </a:rPr>
              <a:t>Blattfläche</a:t>
            </a:r>
            <a:r>
              <a:rPr lang="de-DE" sz="2000" dirty="0"/>
              <a:t> und </a:t>
            </a:r>
            <a:r>
              <a:rPr lang="de-DE" sz="2000" dirty="0" err="1"/>
              <a:t>Interzeption</a:t>
            </a:r>
            <a:endParaRPr lang="de-DE" sz="2000" dirty="0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de-DE" sz="2000" dirty="0"/>
              <a:t>Messung der Blattfläche als Maß für </a:t>
            </a:r>
            <a:r>
              <a:rPr lang="de-DE" sz="2000" dirty="0" err="1"/>
              <a:t>Interzeption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 </a:t>
            </a:r>
            <a:r>
              <a:rPr lang="de-DE" sz="2000" b="1" dirty="0">
                <a:solidFill>
                  <a:srgbClr val="A50021"/>
                </a:solidFill>
                <a:sym typeface="Wingdings" panose="05000000000000000000" pitchFamily="2" charset="2"/>
              </a:rPr>
              <a:t>LAI</a:t>
            </a:r>
            <a:endParaRPr lang="de-DE" sz="2000" b="1" dirty="0">
              <a:solidFill>
                <a:srgbClr val="A5002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579704" y="4581128"/>
            <a:ext cx="4464756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sz="2000" b="1" dirty="0">
                <a:solidFill>
                  <a:srgbClr val="A50021"/>
                </a:solidFill>
              </a:rPr>
              <a:t>Definition: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de-DE" sz="2000" dirty="0"/>
              <a:t>Der </a:t>
            </a:r>
            <a:r>
              <a:rPr lang="de-DE" sz="2000" b="1" dirty="0"/>
              <a:t>Blattflächenindex (LAI) </a:t>
            </a:r>
            <a:r>
              <a:rPr lang="de-DE" sz="2000" dirty="0"/>
              <a:t>ist der „einseitige“ Quotient von Blattoberfläche pro Untergrundfläche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BA9697E-7043-411F-8A32-EE6DB4691982}"/>
              </a:ext>
            </a:extLst>
          </p:cNvPr>
          <p:cNvSpPr/>
          <p:nvPr/>
        </p:nvSpPr>
        <p:spPr>
          <a:xfrm>
            <a:off x="1767604" y="4730610"/>
            <a:ext cx="11961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000" dirty="0"/>
              <a:t>Gerrits et al. (2007)</a:t>
            </a:r>
          </a:p>
        </p:txBody>
      </p:sp>
      <p:pic>
        <p:nvPicPr>
          <p:cNvPr id="7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E1270D8E-4BB9-4B62-80B4-7F7A9E2D4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7984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Blattflächenindex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31800" y="916072"/>
            <a:ext cx="586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Blattflächenindex (engl. </a:t>
            </a:r>
            <a:r>
              <a:rPr lang="de-DE" sz="2400" b="1" dirty="0" err="1">
                <a:solidFill>
                  <a:srgbClr val="C00000"/>
                </a:solidFill>
              </a:rPr>
              <a:t>leaf</a:t>
            </a:r>
            <a:r>
              <a:rPr lang="de-DE" sz="2400" b="1" dirty="0">
                <a:solidFill>
                  <a:srgbClr val="C00000"/>
                </a:solidFill>
              </a:rPr>
              <a:t> </a:t>
            </a:r>
            <a:r>
              <a:rPr lang="de-DE" sz="2400" b="1" dirty="0" err="1">
                <a:solidFill>
                  <a:srgbClr val="C00000"/>
                </a:solidFill>
              </a:rPr>
              <a:t>area</a:t>
            </a:r>
            <a:r>
              <a:rPr lang="de-DE" sz="2400" b="1" dirty="0">
                <a:solidFill>
                  <a:srgbClr val="C00000"/>
                </a:solidFill>
              </a:rPr>
              <a:t> </a:t>
            </a:r>
            <a:r>
              <a:rPr lang="de-DE" sz="2400" b="1" dirty="0" err="1">
                <a:solidFill>
                  <a:srgbClr val="C00000"/>
                </a:solidFill>
              </a:rPr>
              <a:t>index</a:t>
            </a:r>
            <a:r>
              <a:rPr lang="de-DE" sz="2400" b="1" dirty="0">
                <a:solidFill>
                  <a:srgbClr val="C00000"/>
                </a:solidFill>
              </a:rPr>
              <a:t>, LAI)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36" y="1691497"/>
            <a:ext cx="3440811" cy="344081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31800" y="1691497"/>
            <a:ext cx="35960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C00000"/>
                </a:solidFill>
              </a:rPr>
              <a:t>Bodenbedeckung	LAI</a:t>
            </a:r>
          </a:p>
          <a:p>
            <a:pPr>
              <a:lnSpc>
                <a:spcPct val="120000"/>
              </a:lnSpc>
            </a:pPr>
            <a:r>
              <a:rPr lang="de-DE" sz="2000" dirty="0"/>
              <a:t>Nadelwald		5</a:t>
            </a:r>
          </a:p>
          <a:p>
            <a:pPr>
              <a:lnSpc>
                <a:spcPct val="120000"/>
              </a:lnSpc>
            </a:pPr>
            <a:r>
              <a:rPr lang="de-DE" sz="2000" dirty="0"/>
              <a:t>Fichte			5-10</a:t>
            </a:r>
          </a:p>
          <a:p>
            <a:pPr>
              <a:lnSpc>
                <a:spcPct val="120000"/>
              </a:lnSpc>
            </a:pPr>
            <a:r>
              <a:rPr lang="de-DE" sz="2000" dirty="0"/>
              <a:t>Kiefer			3-4</a:t>
            </a:r>
          </a:p>
          <a:p>
            <a:pPr>
              <a:lnSpc>
                <a:spcPct val="120000"/>
              </a:lnSpc>
            </a:pPr>
            <a:r>
              <a:rPr lang="de-DE" sz="2000" dirty="0"/>
              <a:t>Lärche			2-4</a:t>
            </a:r>
          </a:p>
          <a:p>
            <a:pPr>
              <a:lnSpc>
                <a:spcPct val="120000"/>
              </a:lnSpc>
            </a:pPr>
            <a:r>
              <a:rPr lang="de-DE" sz="2000" dirty="0"/>
              <a:t>Buchenwald (S)		6-8</a:t>
            </a:r>
          </a:p>
          <a:p>
            <a:pPr>
              <a:lnSpc>
                <a:spcPct val="120000"/>
              </a:lnSpc>
            </a:pPr>
            <a:r>
              <a:rPr lang="de-DE" sz="2000" dirty="0"/>
              <a:t>Buchenwald (W)		0,2</a:t>
            </a:r>
          </a:p>
          <a:p>
            <a:pPr>
              <a:lnSpc>
                <a:spcPct val="120000"/>
              </a:lnSpc>
            </a:pPr>
            <a:r>
              <a:rPr lang="de-DE" sz="2000" dirty="0"/>
              <a:t>Eiche			5-7</a:t>
            </a:r>
          </a:p>
          <a:p>
            <a:pPr>
              <a:lnSpc>
                <a:spcPct val="120000"/>
              </a:lnSpc>
            </a:pPr>
            <a:r>
              <a:rPr lang="de-DE" sz="2000" dirty="0"/>
              <a:t>Acker (S)			4-10</a:t>
            </a:r>
          </a:p>
          <a:p>
            <a:pPr>
              <a:lnSpc>
                <a:spcPct val="120000"/>
              </a:lnSpc>
            </a:pPr>
            <a:r>
              <a:rPr lang="de-DE" sz="2000" dirty="0"/>
              <a:t>Wiese			1-7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680272" y="5696774"/>
            <a:ext cx="423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LAI unterschiedlicher Bodenbedeckung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28514E-A051-4A74-8C2C-2A072C371D7E}"/>
              </a:ext>
            </a:extLst>
          </p:cNvPr>
          <p:cNvSpPr/>
          <p:nvPr/>
        </p:nvSpPr>
        <p:spPr>
          <a:xfrm>
            <a:off x="5125938" y="5130808"/>
            <a:ext cx="2981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/>
              <a:t>https://en.wikipedia.org/wiki/Hemispherical_photography#/media/File:Hemiphoto_monarch_habitat1.jpg</a:t>
            </a:r>
          </a:p>
        </p:txBody>
      </p:sp>
    </p:spTree>
    <p:extLst>
      <p:ext uri="{BB962C8B-B14F-4D97-AF65-F5344CB8AC3E}">
        <p14:creationId xmlns:p14="http://schemas.microsoft.com/office/powerpoint/2010/main" val="2277881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27" y="369663"/>
            <a:ext cx="5444451" cy="351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27" y="3143399"/>
            <a:ext cx="5608214" cy="362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991600" cy="660400"/>
          </a:xfrm>
        </p:spPr>
        <p:txBody>
          <a:bodyPr/>
          <a:lstStyle/>
          <a:p>
            <a:r>
              <a:rPr lang="de-DE" altLang="de-DE" sz="3200" dirty="0" err="1"/>
              <a:t>Interzeptionsverluste</a:t>
            </a:r>
            <a:r>
              <a:rPr lang="de-DE" altLang="de-DE" sz="3200" dirty="0"/>
              <a:t> </a:t>
            </a:r>
            <a:r>
              <a:rPr lang="de-DE" altLang="de-DE" dirty="0"/>
              <a:t>in Relation zu LAI und N  </a:t>
            </a:r>
            <a:endParaRPr lang="de-DE" altLang="de-DE" sz="3200" dirty="0"/>
          </a:p>
        </p:txBody>
      </p:sp>
      <p:sp>
        <p:nvSpPr>
          <p:cNvPr id="3" name="Textfeld 2"/>
          <p:cNvSpPr txBox="1"/>
          <p:nvPr/>
        </p:nvSpPr>
        <p:spPr>
          <a:xfrm>
            <a:off x="6059766" y="2489077"/>
            <a:ext cx="698563" cy="296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LAI = 1</a:t>
            </a:r>
            <a:endParaRPr lang="en-US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6059766" y="2043664"/>
            <a:ext cx="698563" cy="296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LAI = 2</a:t>
            </a:r>
            <a:endParaRPr lang="en-US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6059766" y="1606504"/>
            <a:ext cx="698563" cy="296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LAI = 4</a:t>
            </a:r>
            <a:endParaRPr lang="en-US" sz="1400" dirty="0"/>
          </a:p>
        </p:txBody>
      </p:sp>
      <p:sp>
        <p:nvSpPr>
          <p:cNvPr id="12" name="Textfeld 11"/>
          <p:cNvSpPr txBox="1"/>
          <p:nvPr/>
        </p:nvSpPr>
        <p:spPr>
          <a:xfrm>
            <a:off x="6059766" y="944846"/>
            <a:ext cx="698563" cy="296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LAI = 8</a:t>
            </a:r>
            <a:endParaRPr lang="en-US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2895600" y="542632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LAI = 1</a:t>
            </a:r>
            <a:endParaRPr lang="en-US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2518027" y="4810263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LAI = 2</a:t>
            </a:r>
            <a:endParaRPr lang="en-US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3728738" y="4800668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LAI = 4</a:t>
            </a:r>
            <a:endParaRPr lang="en-US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2971800" y="3825240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LAI = 8</a:t>
            </a:r>
            <a:endParaRPr lang="en-US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3946668" y="6351131"/>
            <a:ext cx="1250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www.hydroskript.de</a:t>
            </a:r>
            <a:endParaRPr lang="en-US" sz="1000" dirty="0"/>
          </a:p>
        </p:txBody>
      </p:sp>
      <p:pic>
        <p:nvPicPr>
          <p:cNvPr id="5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FB23ECC8-74BE-4C84-B95F-54964DE04C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0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9852" y="1952836"/>
            <a:ext cx="5399856" cy="1981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altLang="de-DE" sz="2000" dirty="0"/>
              <a:t>immergrüne Nadelbaumarten Kiefer, Fichte, Tanne und Douglasie, rund 30-40 % 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altLang="de-DE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altLang="de-DE" sz="2000" dirty="0"/>
              <a:t>Bei Laubbaumarten Eiche und Buche während der Nichtvegetationszeit rund 10-20 %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8388932" cy="660400"/>
          </a:xfrm>
        </p:spPr>
        <p:txBody>
          <a:bodyPr/>
          <a:lstStyle/>
          <a:p>
            <a:r>
              <a:rPr lang="de-DE" altLang="de-DE" dirty="0"/>
              <a:t>Typische </a:t>
            </a:r>
            <a:r>
              <a:rPr lang="de-DE" altLang="de-DE" sz="3200" dirty="0" err="1"/>
              <a:t>Interzeptionsverluste</a:t>
            </a:r>
            <a:r>
              <a:rPr lang="de-DE" altLang="de-DE" sz="3200" dirty="0"/>
              <a:t> für Baumar</a:t>
            </a:r>
            <a:r>
              <a:rPr lang="de-DE" altLang="de-DE" dirty="0"/>
              <a:t>ten</a:t>
            </a:r>
            <a:endParaRPr lang="de-DE" altLang="de-DE" sz="3200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5" t="40848" r="39584" b="29576"/>
          <a:stretch/>
        </p:blipFill>
        <p:spPr bwMode="auto">
          <a:xfrm>
            <a:off x="478154" y="1196157"/>
            <a:ext cx="2971800" cy="446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241568" y="5769260"/>
            <a:ext cx="1250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/>
              <a:t>www.hydroskript.de</a:t>
            </a:r>
            <a:endParaRPr lang="en-US" sz="1000" dirty="0"/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C6D543B8-A782-43C8-9C83-0BB8C1877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115888"/>
            <a:ext cx="8496944" cy="576064"/>
          </a:xfrm>
        </p:spPr>
        <p:txBody>
          <a:bodyPr/>
          <a:lstStyle/>
          <a:p>
            <a:r>
              <a:rPr lang="de-DE" dirty="0"/>
              <a:t>Weiterführende Literatur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2C19A-F0E1-46F8-BF09-58345748AF9A}"/>
              </a:ext>
            </a:extLst>
          </p:cNvPr>
          <p:cNvSpPr txBox="1"/>
          <p:nvPr/>
        </p:nvSpPr>
        <p:spPr>
          <a:xfrm>
            <a:off x="431800" y="1052736"/>
            <a:ext cx="6912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Kapitel 4 „Niederschlag“ in </a:t>
            </a:r>
            <a:r>
              <a:rPr lang="de-DE" sz="2000" dirty="0" err="1"/>
              <a:t>Fohrer</a:t>
            </a:r>
            <a:r>
              <a:rPr lang="de-DE" sz="2000" dirty="0"/>
              <a:t> et al.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Kapitel 7 „Verdunstung“ in </a:t>
            </a:r>
            <a:r>
              <a:rPr lang="de-DE" sz="2000" dirty="0" err="1"/>
              <a:t>Fohrer</a:t>
            </a:r>
            <a:r>
              <a:rPr lang="de-DE" sz="2000" dirty="0"/>
              <a:t> et al.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Kapitel 8 „Niederschlag“ in Baumgartner &amp; Liebscher (1996)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Kapitel 10 „Interzeption“ in Baumgartner &amp; Liebscher (1996)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Kapitel 11 „Verdunstung“ in Baumgartner &amp; Liebscher (1996)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28E53D03-37E8-408F-882B-E9EF772CA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81787"/>
            <a:ext cx="2133600" cy="365125"/>
          </a:xfrm>
        </p:spPr>
        <p:txBody>
          <a:bodyPr/>
          <a:lstStyle/>
          <a:p>
            <a:fld id="{1AA6DFA5-E72D-479C-8C0E-812DC3EC3724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046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Literaturverzeichnis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8D7DD52-E70C-4F34-91E0-15EBB0F4F7FD}"/>
              </a:ext>
            </a:extLst>
          </p:cNvPr>
          <p:cNvSpPr txBox="1"/>
          <p:nvPr/>
        </p:nvSpPr>
        <p:spPr>
          <a:xfrm>
            <a:off x="431800" y="1232756"/>
            <a:ext cx="702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7AE359-A07C-45C2-8A58-C1E8C6FC67E9}"/>
              </a:ext>
            </a:extLst>
          </p:cNvPr>
          <p:cNvSpPr/>
          <p:nvPr/>
        </p:nvSpPr>
        <p:spPr>
          <a:xfrm>
            <a:off x="440408" y="944724"/>
            <a:ext cx="827179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Baumgartner &amp; Liebscher, 1996, Lehrbuch der Hydrologie, Allgemeine Hydrologie, Quantitative Hydrologie,  2. Auflage, Gebrüder</a:t>
            </a:r>
          </a:p>
          <a:p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Gebhardt, 2007, Geographie, 1. Auflage, Elsevier, Spektrum Akad. Verl.</a:t>
            </a:r>
            <a:endParaRPr lang="en-US" sz="1600" dirty="0"/>
          </a:p>
          <a:p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Sevruk</a:t>
            </a:r>
            <a:r>
              <a:rPr lang="en-US" sz="1600" dirty="0"/>
              <a:t>, 1996, Adjustment of tipping-bucket precipitation gauge measurement,  Atmospheric Research, 42(1), 237-246; </a:t>
            </a:r>
            <a:r>
              <a:rPr lang="de-DE" sz="1600" dirty="0">
                <a:hlinkClick r:id="rId3"/>
              </a:rPr>
              <a:t>https://doi.org/10.1016/0169-8095(95)00066-6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/>
              <a:t>Fohrer</a:t>
            </a:r>
            <a:r>
              <a:rPr lang="de-DE" sz="1600" b="1" dirty="0"/>
              <a:t>, N., Bormann, H., Miegel, K., &amp; Casper, M. (Eds.). (2016). Hydrologie (Vol. 4513). UTB</a:t>
            </a:r>
            <a:r>
              <a:rPr lang="de-DE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Chwala</a:t>
            </a:r>
            <a:r>
              <a:rPr lang="en-US" sz="1600" dirty="0"/>
              <a:t> &amp; </a:t>
            </a:r>
            <a:r>
              <a:rPr lang="en-US" sz="1600" dirty="0" err="1"/>
              <a:t>Kunstmann</a:t>
            </a:r>
            <a:r>
              <a:rPr lang="en-US" sz="1600" dirty="0"/>
              <a:t>, 2019, Commercial microwave link networks for rainfall observation: Assessment of the current status and future challenges; https://doi.org/10.1002/wat2.1337</a:t>
            </a:r>
          </a:p>
          <a:p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Bliefernicht</a:t>
            </a:r>
            <a:r>
              <a:rPr lang="de-DE" sz="1600" dirty="0"/>
              <a:t>, et al., 2013, Field and </a:t>
            </a:r>
            <a:r>
              <a:rPr lang="de-DE" sz="1600" dirty="0" err="1"/>
              <a:t>simulation</a:t>
            </a:r>
            <a:r>
              <a:rPr lang="de-DE" sz="1600" dirty="0"/>
              <a:t> </a:t>
            </a:r>
            <a:r>
              <a:rPr lang="de-DE" sz="1600" dirty="0" err="1"/>
              <a:t>experiments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investigating</a:t>
            </a:r>
            <a:r>
              <a:rPr lang="de-DE" sz="1600" dirty="0"/>
              <a:t> regional </a:t>
            </a:r>
            <a:r>
              <a:rPr lang="de-DE" sz="1600" dirty="0" err="1"/>
              <a:t>land</a:t>
            </a:r>
            <a:r>
              <a:rPr lang="de-DE" sz="1600" dirty="0"/>
              <a:t>–</a:t>
            </a:r>
            <a:r>
              <a:rPr lang="de-DE" sz="1600" dirty="0" err="1"/>
              <a:t>atmosphere</a:t>
            </a:r>
            <a:r>
              <a:rPr lang="de-DE" sz="1600" dirty="0"/>
              <a:t> </a:t>
            </a:r>
            <a:r>
              <a:rPr lang="de-DE" sz="1600" dirty="0" err="1"/>
              <a:t>interactions</a:t>
            </a:r>
            <a:r>
              <a:rPr lang="de-DE" sz="1600" dirty="0"/>
              <a:t> in West </a:t>
            </a:r>
            <a:r>
              <a:rPr lang="de-DE" sz="1600" dirty="0" err="1"/>
              <a:t>Africa</a:t>
            </a:r>
            <a:r>
              <a:rPr lang="de-DE" sz="1600" dirty="0"/>
              <a:t>: experimental  </a:t>
            </a:r>
            <a:r>
              <a:rPr lang="de-DE" sz="1600" dirty="0" err="1"/>
              <a:t>set-up</a:t>
            </a:r>
            <a:r>
              <a:rPr lang="de-DE" sz="1600" dirty="0"/>
              <a:t> and </a:t>
            </a:r>
            <a:r>
              <a:rPr lang="de-DE" sz="1600" dirty="0" err="1"/>
              <a:t>first</a:t>
            </a:r>
            <a:r>
              <a:rPr lang="de-DE" sz="1600" dirty="0"/>
              <a:t> </a:t>
            </a:r>
            <a:r>
              <a:rPr lang="de-DE" sz="1600" dirty="0" err="1"/>
              <a:t>results</a:t>
            </a:r>
            <a:r>
              <a:rPr lang="de-DE" sz="16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Gebler</a:t>
            </a:r>
            <a:r>
              <a:rPr lang="en-US" sz="1600" dirty="0"/>
              <a:t>, 2015, Actual evapotranspiration and precipitation measured by lysimeters: a comparison with eddy covariance and tipping bucket. Hydrology and earth system sciences, 19(5), 2145-2161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Bárdossy</a:t>
            </a:r>
            <a:r>
              <a:rPr lang="de-DE" sz="1600" dirty="0"/>
              <a:t>, 2009, Hydrologie, Manuskript zur Vorlesung, Universität Stuttgart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Müller-Thomy (2016): </a:t>
            </a:r>
            <a:r>
              <a:rPr lang="de-DE" sz="1600" dirty="0" err="1"/>
              <a:t>Niederschlagsdisaggregation</a:t>
            </a:r>
            <a:r>
              <a:rPr lang="de-DE" sz="1600" dirty="0"/>
              <a:t> für hydrologische Modellierung, Dissertation, Technische Universität Braunschweig</a:t>
            </a:r>
          </a:p>
        </p:txBody>
      </p:sp>
    </p:spTree>
    <p:extLst>
      <p:ext uri="{BB962C8B-B14F-4D97-AF65-F5344CB8AC3E}">
        <p14:creationId xmlns:p14="http://schemas.microsoft.com/office/powerpoint/2010/main" val="1155715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Literaturverzeichnis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8D7DD52-E70C-4F34-91E0-15EBB0F4F7FD}"/>
              </a:ext>
            </a:extLst>
          </p:cNvPr>
          <p:cNvSpPr txBox="1"/>
          <p:nvPr/>
        </p:nvSpPr>
        <p:spPr>
          <a:xfrm>
            <a:off x="431800" y="1232756"/>
            <a:ext cx="80286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Bronstert</a:t>
            </a:r>
            <a:r>
              <a:rPr lang="en-US" sz="1600" dirty="0"/>
              <a:t>, 2004, </a:t>
            </a:r>
            <a:r>
              <a:rPr lang="en-US" sz="1600" dirty="0" err="1"/>
              <a:t>Unterlagen</a:t>
            </a:r>
            <a:r>
              <a:rPr lang="en-US" sz="1600" dirty="0"/>
              <a:t> </a:t>
            </a:r>
            <a:r>
              <a:rPr lang="en-US" sz="1600" dirty="0" err="1"/>
              <a:t>zur</a:t>
            </a:r>
            <a:r>
              <a:rPr lang="en-US" sz="1600" dirty="0"/>
              <a:t> </a:t>
            </a:r>
            <a:r>
              <a:rPr lang="en-US" sz="1600" dirty="0" err="1"/>
              <a:t>Vorlesung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</a:t>
            </a:r>
            <a:r>
              <a:rPr lang="en-US" sz="1600" dirty="0" err="1"/>
              <a:t>Grundstudium</a:t>
            </a:r>
            <a:r>
              <a:rPr lang="en-US" sz="1600" dirty="0"/>
              <a:t> </a:t>
            </a:r>
            <a:r>
              <a:rPr lang="en-US" sz="1600" dirty="0" err="1"/>
              <a:t>für</a:t>
            </a:r>
            <a:r>
              <a:rPr lang="en-US" sz="1600" dirty="0"/>
              <a:t> den </a:t>
            </a:r>
            <a:r>
              <a:rPr lang="en-US" sz="1600" dirty="0" err="1"/>
              <a:t>Studiengang</a:t>
            </a:r>
            <a:r>
              <a:rPr lang="en-US" sz="1600" dirty="0"/>
              <a:t> </a:t>
            </a:r>
            <a:r>
              <a:rPr lang="en-US" sz="1600" dirty="0" err="1"/>
              <a:t>Geoökologie</a:t>
            </a:r>
            <a:r>
              <a:rPr lang="en-US" sz="1600" dirty="0"/>
              <a:t> und </a:t>
            </a:r>
            <a:r>
              <a:rPr lang="en-US" sz="1600" dirty="0" err="1"/>
              <a:t>für</a:t>
            </a:r>
            <a:r>
              <a:rPr lang="en-US" sz="1600" dirty="0"/>
              <a:t> </a:t>
            </a:r>
            <a:r>
              <a:rPr lang="en-US" sz="1600" dirty="0" err="1"/>
              <a:t>Studiengänge</a:t>
            </a:r>
            <a:r>
              <a:rPr lang="en-US" sz="1600" dirty="0"/>
              <a:t> der </a:t>
            </a:r>
            <a:r>
              <a:rPr lang="en-US" sz="1600" dirty="0" err="1"/>
              <a:t>Geographie</a:t>
            </a:r>
            <a:r>
              <a:rPr lang="en-US" sz="1600" dirty="0"/>
              <a:t>, </a:t>
            </a:r>
            <a:r>
              <a:rPr lang="en-US" sz="1600" dirty="0" err="1"/>
              <a:t>Lehrstuhl</a:t>
            </a:r>
            <a:r>
              <a:rPr lang="en-US" sz="1600" dirty="0"/>
              <a:t> </a:t>
            </a:r>
            <a:r>
              <a:rPr lang="en-US" sz="1600" dirty="0" err="1"/>
              <a:t>für</a:t>
            </a:r>
            <a:r>
              <a:rPr lang="en-US" sz="1600" dirty="0"/>
              <a:t> </a:t>
            </a:r>
            <a:r>
              <a:rPr lang="en-US" sz="1600" dirty="0" err="1"/>
              <a:t>Hydrologie</a:t>
            </a:r>
            <a:r>
              <a:rPr lang="en-US" sz="1600" dirty="0"/>
              <a:t> und </a:t>
            </a:r>
            <a:r>
              <a:rPr lang="en-US" sz="1600" dirty="0" err="1"/>
              <a:t>Klimatologie</a:t>
            </a:r>
            <a:r>
              <a:rPr lang="en-US" sz="1600" dirty="0"/>
              <a:t>, Universität Potsdam</a:t>
            </a:r>
          </a:p>
          <a:p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Hoyningen</a:t>
            </a:r>
            <a:r>
              <a:rPr lang="en-US" sz="1600" dirty="0"/>
              <a:t>-Huene et al., 1983, </a:t>
            </a:r>
            <a:r>
              <a:rPr lang="en-US" sz="1600" dirty="0" err="1"/>
              <a:t>Einfluß</a:t>
            </a:r>
            <a:r>
              <a:rPr lang="en-US" sz="1600" dirty="0"/>
              <a:t> der </a:t>
            </a:r>
            <a:r>
              <a:rPr lang="en-US" sz="1600" dirty="0" err="1"/>
              <a:t>Landnutzung</a:t>
            </a:r>
            <a:r>
              <a:rPr lang="en-US" sz="1600" dirty="0"/>
              <a:t> auf den </a:t>
            </a:r>
            <a:r>
              <a:rPr lang="en-US" sz="1600" dirty="0" err="1"/>
              <a:t>Gebietswasserhaushalt</a:t>
            </a:r>
            <a:r>
              <a:rPr lang="en-US" sz="1600" dirty="0"/>
              <a:t>, </a:t>
            </a:r>
            <a:r>
              <a:rPr lang="en-US" sz="1600" dirty="0" err="1"/>
              <a:t>Parey</a:t>
            </a:r>
            <a:r>
              <a:rPr lang="en-US" sz="1600" dirty="0"/>
              <a:t>, Hamburg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Rowe, 1983, </a:t>
            </a:r>
            <a:r>
              <a:rPr lang="de-DE" sz="1600" dirty="0" err="1"/>
              <a:t>Rainfall</a:t>
            </a:r>
            <a:r>
              <a:rPr lang="de-DE" sz="1600" dirty="0"/>
              <a:t> </a:t>
            </a:r>
            <a:r>
              <a:rPr lang="de-DE" sz="1600" dirty="0" err="1"/>
              <a:t>interception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an </a:t>
            </a:r>
            <a:r>
              <a:rPr lang="de-DE" sz="1600" dirty="0" err="1"/>
              <a:t>evergreen</a:t>
            </a:r>
            <a:r>
              <a:rPr lang="de-DE" sz="1600" dirty="0"/>
              <a:t> </a:t>
            </a:r>
            <a:r>
              <a:rPr lang="de-DE" sz="1600" dirty="0" err="1"/>
              <a:t>beech</a:t>
            </a:r>
            <a:r>
              <a:rPr lang="de-DE" sz="1600" dirty="0"/>
              <a:t> </a:t>
            </a:r>
            <a:r>
              <a:rPr lang="de-DE" sz="1600" dirty="0" err="1"/>
              <a:t>forest</a:t>
            </a:r>
            <a:r>
              <a:rPr lang="de-DE" sz="1600" dirty="0"/>
              <a:t>, Nelson, New Zealand, Journal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Hydrology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Penman, 1948, Natural evaporation from open water, bare soil and grass; </a:t>
            </a:r>
            <a:r>
              <a:rPr lang="de-DE" sz="1600" dirty="0"/>
              <a:t>https://doi.org/10.1098/rspa.1948.0037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Korzun</a:t>
            </a:r>
            <a:r>
              <a:rPr lang="en-US" sz="1600" dirty="0"/>
              <a:t> et al., 1974, Atlas </a:t>
            </a:r>
            <a:r>
              <a:rPr lang="en-US" sz="1600" dirty="0" err="1"/>
              <a:t>mirovogo</a:t>
            </a:r>
            <a:r>
              <a:rPr lang="en-US" sz="1600" dirty="0"/>
              <a:t> </a:t>
            </a:r>
            <a:r>
              <a:rPr lang="en-US" sz="1600" dirty="0" err="1"/>
              <a:t>vodnogo</a:t>
            </a:r>
            <a:r>
              <a:rPr lang="en-US" sz="1600" dirty="0"/>
              <a:t> </a:t>
            </a:r>
            <a:r>
              <a:rPr lang="en-US" sz="1600" dirty="0" err="1"/>
              <a:t>balansa</a:t>
            </a:r>
            <a:r>
              <a:rPr lang="en-US" sz="1600" dirty="0"/>
              <a:t>, SSSR/ </a:t>
            </a:r>
            <a:r>
              <a:rPr lang="en-US" sz="1600" dirty="0" err="1"/>
              <a:t>Gidrometeorologiceskoe</a:t>
            </a:r>
            <a:r>
              <a:rPr lang="en-US" sz="1600" dirty="0"/>
              <a:t> </a:t>
            </a:r>
            <a:r>
              <a:rPr lang="en-US" sz="1600" dirty="0" err="1"/>
              <a:t>izdatel</a:t>
            </a:r>
            <a:r>
              <a:rPr lang="en-US" sz="1600" dirty="0"/>
              <a:t> </a:t>
            </a:r>
            <a:r>
              <a:rPr lang="en-US" sz="1600" dirty="0" err="1"/>
              <a:t>stvo</a:t>
            </a:r>
            <a:r>
              <a:rPr lang="en-US" sz="1600" dirty="0"/>
              <a:t>, </a:t>
            </a:r>
            <a:r>
              <a:rPr lang="en-US" sz="1600" dirty="0" err="1"/>
              <a:t>Moskau</a:t>
            </a:r>
            <a:r>
              <a:rPr lang="en-US" sz="1600" dirty="0"/>
              <a:t>/Leningrad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Weigl, E. 2015: Prinzip der Niederschlagsbestimmung mit Radar inkl. Der Umrechnung der </a:t>
            </a:r>
            <a:r>
              <a:rPr lang="de-DE" sz="1600" dirty="0" err="1"/>
              <a:t>Radarreflektivitäten</a:t>
            </a:r>
            <a:r>
              <a:rPr lang="de-DE" sz="1600" dirty="0"/>
              <a:t> in </a:t>
            </a:r>
            <a:r>
              <a:rPr lang="de-DE" sz="1600" dirty="0" err="1"/>
              <a:t>Momentanwerte</a:t>
            </a:r>
            <a:r>
              <a:rPr lang="de-DE" sz="1600" dirty="0"/>
              <a:t> des Niederschlages “. Technischer Bericht, Deutscher Wetterdienst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311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Inverse-Dis</a:t>
            </a:r>
            <a:r>
              <a:rPr lang="de-DE" altLang="de-DE" dirty="0"/>
              <a:t>tanzen-Verfahren</a:t>
            </a:r>
            <a:endParaRPr lang="de-DE" dirty="0"/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6048164" y="1376772"/>
            <a:ext cx="22061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de-DE" altLang="de-DE" sz="2400" b="1" dirty="0"/>
              <a:t>Inverse Distanz-</a:t>
            </a:r>
          </a:p>
          <a:p>
            <a:pPr algn="ctr"/>
            <a:r>
              <a:rPr lang="de-DE" altLang="de-DE" sz="2400" b="1" dirty="0"/>
              <a:t>Gewichtung</a:t>
            </a:r>
          </a:p>
        </p:txBody>
      </p:sp>
      <p:pic>
        <p:nvPicPr>
          <p:cNvPr id="49" name="Grafik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1" y="1150574"/>
            <a:ext cx="5159074" cy="3978962"/>
          </a:xfrm>
          <a:prstGeom prst="rect">
            <a:avLst/>
          </a:prstGeom>
        </p:spPr>
      </p:pic>
      <p:sp>
        <p:nvSpPr>
          <p:cNvPr id="54" name="Text Box 52"/>
          <p:cNvSpPr txBox="1">
            <a:spLocks noChangeArrowheads="1"/>
          </p:cNvSpPr>
          <p:nvPr/>
        </p:nvSpPr>
        <p:spPr bwMode="auto">
          <a:xfrm>
            <a:off x="1403648" y="5306524"/>
            <a:ext cx="589546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2000" b="1" dirty="0">
                <a:solidFill>
                  <a:srgbClr val="002060"/>
                </a:solidFill>
              </a:rPr>
              <a:t>N</a:t>
            </a:r>
            <a:r>
              <a:rPr lang="de-DE" altLang="de-DE" sz="2000" b="1" baseline="-25000" dirty="0">
                <a:solidFill>
                  <a:srgbClr val="002060"/>
                </a:solidFill>
              </a:rPr>
              <a:t>j</a:t>
            </a:r>
            <a:r>
              <a:rPr lang="de-DE" altLang="de-DE" sz="2000" b="1" dirty="0">
                <a:solidFill>
                  <a:srgbClr val="002060"/>
                </a:solidFill>
              </a:rPr>
              <a:t>:</a:t>
            </a:r>
            <a:r>
              <a:rPr lang="de-DE" altLang="de-DE" sz="2000" dirty="0">
                <a:solidFill>
                  <a:srgbClr val="002060"/>
                </a:solidFill>
              </a:rPr>
              <a:t> interpolierter Niederschlag an Gitterpunkt j</a:t>
            </a:r>
          </a:p>
          <a:p>
            <a:r>
              <a:rPr lang="de-DE" altLang="de-DE" sz="2000" b="1" dirty="0"/>
              <a:t>N</a:t>
            </a:r>
            <a:r>
              <a:rPr lang="de-DE" altLang="de-DE" sz="2800" b="1" baseline="-18000" dirty="0"/>
              <a:t>i</a:t>
            </a:r>
            <a:r>
              <a:rPr lang="de-DE" altLang="de-DE" sz="2000" dirty="0"/>
              <a:t>: beobachteter Niederschlag der i-</a:t>
            </a:r>
            <a:r>
              <a:rPr lang="de-DE" altLang="de-DE" sz="2000" dirty="0" err="1"/>
              <a:t>ten</a:t>
            </a:r>
            <a:r>
              <a:rPr lang="de-DE" altLang="de-DE" sz="2000" dirty="0"/>
              <a:t> Messstationen</a:t>
            </a:r>
          </a:p>
          <a:p>
            <a:r>
              <a:rPr lang="de-DE" altLang="de-DE" sz="2000" b="1" dirty="0" err="1"/>
              <a:t>d</a:t>
            </a:r>
            <a:r>
              <a:rPr lang="de-DE" altLang="de-DE" sz="2800" b="1" baseline="-18000" dirty="0" err="1"/>
              <a:t>ij</a:t>
            </a:r>
            <a:r>
              <a:rPr lang="de-DE" altLang="de-DE" sz="2000" b="1" dirty="0"/>
              <a:t>: </a:t>
            </a:r>
            <a:r>
              <a:rPr lang="de-DE" altLang="de-DE" sz="2000" dirty="0"/>
              <a:t>Abstand der i-</a:t>
            </a:r>
            <a:r>
              <a:rPr lang="de-DE" altLang="de-DE" sz="2000" dirty="0" err="1"/>
              <a:t>ten</a:t>
            </a:r>
            <a:r>
              <a:rPr lang="de-DE" altLang="de-DE" sz="2000" dirty="0"/>
              <a:t> Messstation zum Gitterpunkt j</a:t>
            </a:r>
          </a:p>
        </p:txBody>
      </p:sp>
      <p:pic>
        <p:nvPicPr>
          <p:cNvPr id="2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7713F398-C098-4BB3-95F0-6EF054E81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400050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18440" name="Text Box 7"/>
          <p:cNvSpPr txBox="1">
            <a:spLocks noChangeArrowheads="1"/>
          </p:cNvSpPr>
          <p:nvPr/>
        </p:nvSpPr>
        <p:spPr bwMode="auto">
          <a:xfrm>
            <a:off x="364491" y="2822645"/>
            <a:ext cx="77780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altLang="de-DE" sz="2000" dirty="0">
                <a:latin typeface="+mj-lt"/>
              </a:rPr>
              <a:t>Gewichte werden über die Inverse Distanz zwischen Messpunkt i </a:t>
            </a:r>
          </a:p>
          <a:p>
            <a:pPr eaLnBrk="1" hangingPunct="1"/>
            <a:r>
              <a:rPr lang="de-DE" altLang="de-DE" sz="2000" dirty="0">
                <a:latin typeface="+mj-lt"/>
              </a:rPr>
              <a:t> und Zielpunkte j  bestimmt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218456" y="14104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 </a:t>
            </a:r>
            <a:r>
              <a:rPr lang="en-US" sz="3200" dirty="0"/>
              <a:t>Inverse-</a:t>
            </a:r>
            <a:r>
              <a:rPr lang="en-US" sz="3200" dirty="0" err="1"/>
              <a:t>Distanzen</a:t>
            </a:r>
            <a:r>
              <a:rPr lang="en-US" sz="3200" dirty="0"/>
              <a:t>-</a:t>
            </a:r>
            <a:r>
              <a:rPr lang="en-US" sz="3200" dirty="0" err="1"/>
              <a:t>Verfahren</a:t>
            </a:r>
            <a:r>
              <a:rPr lang="en-US" sz="3200" dirty="0"/>
              <a:t> – Teil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kt 3"/>
              <p:cNvSpPr txBox="1"/>
              <p:nvPr/>
            </p:nvSpPr>
            <p:spPr bwMode="auto">
              <a:xfrm>
                <a:off x="2069371" y="1827722"/>
                <a:ext cx="1355564" cy="814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DE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D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DE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D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D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DE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DE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DE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Objek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9371" y="1827722"/>
                <a:ext cx="1355564" cy="8143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4888786" y="1757357"/>
          <a:ext cx="106045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6" imgW="558720" imgH="431640" progId="Equation.3">
                  <p:embed/>
                </p:oleObj>
              </mc:Choice>
              <mc:Fallback>
                <p:oleObj name="Formel" r:id="rId6" imgW="558720" imgH="431640" progId="Equation.3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8786" y="1757357"/>
                        <a:ext cx="1060450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867150" y="1983060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+mj-lt"/>
              </a:rPr>
              <a:t>mit</a:t>
            </a:r>
            <a:endParaRPr lang="en-US" sz="2000" dirty="0"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56090" y="1335664"/>
            <a:ext cx="6084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+mj-lt"/>
              </a:rPr>
              <a:t>Abschätzung des interpolierten Wertes am Gitterpunkt j:</a:t>
            </a:r>
            <a:endParaRPr lang="en-US" sz="2000" dirty="0">
              <a:latin typeface="+mj-lt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3775789" y="4578186"/>
            <a:ext cx="3820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F0000"/>
                </a:solidFill>
                <a:latin typeface="+mj-lt"/>
              </a:rPr>
              <a:t>Summe aller Distanzen</a:t>
            </a:r>
          </a:p>
          <a:p>
            <a:r>
              <a:rPr lang="de-DE" sz="2000" b="1" dirty="0">
                <a:solidFill>
                  <a:srgbClr val="FF0000"/>
                </a:solidFill>
                <a:latin typeface="+mj-lt"/>
              </a:rPr>
              <a:t>       </a:t>
            </a:r>
          </a:p>
          <a:p>
            <a:r>
              <a:rPr lang="de-DE" sz="2000" b="1" dirty="0">
                <a:solidFill>
                  <a:srgbClr val="FF0000"/>
                </a:solidFill>
                <a:latin typeface="+mj-lt"/>
              </a:rPr>
              <a:t>zur Normalisierung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8438" name="Object 5"/>
          <p:cNvGraphicFramePr>
            <a:graphicFrameLocks noChangeAspect="1"/>
          </p:cNvGraphicFramePr>
          <p:nvPr/>
        </p:nvGraphicFramePr>
        <p:xfrm>
          <a:off x="1532679" y="3707635"/>
          <a:ext cx="1911350" cy="172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8" imgW="774360" imgH="876240" progId="Equation.3">
                  <p:embed/>
                </p:oleObj>
              </mc:Choice>
              <mc:Fallback>
                <p:oleObj name="Formel" r:id="rId8" imgW="774360" imgH="876240" progId="Equation.3">
                  <p:embed/>
                  <p:pic>
                    <p:nvPicPr>
                      <p:cNvPr id="184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679" y="3707635"/>
                        <a:ext cx="1911350" cy="172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3687081" y="3894899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0070C0"/>
                </a:solidFill>
                <a:latin typeface="+mj-lt"/>
              </a:rPr>
              <a:t>Inverse Distanz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graphicFrame>
        <p:nvGraphicFramePr>
          <p:cNvPr id="15" name="Objekt 14"/>
          <p:cNvGraphicFramePr>
            <a:graphicFrameLocks noChangeAspect="1"/>
          </p:cNvGraphicFramePr>
          <p:nvPr/>
        </p:nvGraphicFramePr>
        <p:xfrm>
          <a:off x="7247193" y="5080157"/>
          <a:ext cx="902561" cy="69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10" imgW="558720" imgH="431640" progId="Equation.3">
                  <p:embed/>
                </p:oleObj>
              </mc:Choice>
              <mc:Fallback>
                <p:oleObj name="Formel" r:id="rId10" imgW="558720" imgH="431640" progId="Equation.3">
                  <p:embed/>
                  <p:pic>
                    <p:nvPicPr>
                      <p:cNvPr id="15" name="Objek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193" y="5080157"/>
                        <a:ext cx="902561" cy="6985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Geschweifte Klammer rechts 15"/>
          <p:cNvSpPr/>
          <p:nvPr/>
        </p:nvSpPr>
        <p:spPr>
          <a:xfrm>
            <a:off x="3428681" y="3703395"/>
            <a:ext cx="258400" cy="792088"/>
          </a:xfrm>
          <a:prstGeom prst="righ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Geschweifte Klammer rechts 27"/>
          <p:cNvSpPr/>
          <p:nvPr/>
        </p:nvSpPr>
        <p:spPr>
          <a:xfrm>
            <a:off x="3428681" y="4595030"/>
            <a:ext cx="258400" cy="79208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549312" y="5239907"/>
            <a:ext cx="300723" cy="29442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20" name="Pfeil nach rechts 19"/>
          <p:cNvSpPr/>
          <p:nvPr/>
        </p:nvSpPr>
        <p:spPr>
          <a:xfrm>
            <a:off x="971600" y="6096342"/>
            <a:ext cx="360040" cy="3600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+mj-lt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446903" y="6091696"/>
            <a:ext cx="5880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+mj-lt"/>
              </a:rPr>
              <a:t>Je näher ein Messpunkt, desto höher das Gewicht</a:t>
            </a:r>
            <a:endParaRPr lang="en-US" sz="2000" dirty="0">
              <a:latin typeface="+mj-lt"/>
            </a:endParaRPr>
          </a:p>
        </p:txBody>
      </p:sp>
      <p:pic>
        <p:nvPicPr>
          <p:cNvPr id="2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553EF1BC-76BE-43B2-8E30-0FD5A29EC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0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Verdunstungsarten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/>
          <a:srcRect t="13899"/>
          <a:stretch/>
        </p:blipFill>
        <p:spPr>
          <a:xfrm>
            <a:off x="448838" y="944723"/>
            <a:ext cx="7687558" cy="390356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EBB031E-CE98-47F1-BD3F-70F9755DA5B1}"/>
              </a:ext>
            </a:extLst>
          </p:cNvPr>
          <p:cNvSpPr txBox="1"/>
          <p:nvPr/>
        </p:nvSpPr>
        <p:spPr>
          <a:xfrm>
            <a:off x="429467" y="4987786"/>
            <a:ext cx="8784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aktuelle (reale) </a:t>
            </a:r>
            <a:r>
              <a:rPr lang="de-DE" b="1" dirty="0" err="1">
                <a:solidFill>
                  <a:srgbClr val="C00000"/>
                </a:solidFill>
              </a:rPr>
              <a:t>Evapotranspiration</a:t>
            </a:r>
            <a:r>
              <a:rPr lang="de-DE" b="1" dirty="0">
                <a:solidFill>
                  <a:srgbClr val="C00000"/>
                </a:solidFill>
              </a:rPr>
              <a:t>: </a:t>
            </a:r>
            <a:r>
              <a:rPr lang="de-DE" dirty="0"/>
              <a:t>Wassermenge, die von einem pflanzenbewachsenen Standort unter natürlichen Bedingungen in die Atmosphäre abgegeben wird.  </a:t>
            </a:r>
          </a:p>
          <a:p>
            <a:endParaRPr lang="de-DE" dirty="0"/>
          </a:p>
          <a:p>
            <a:r>
              <a:rPr lang="de-DE" b="1" dirty="0">
                <a:solidFill>
                  <a:srgbClr val="C00000"/>
                </a:solidFill>
              </a:rPr>
              <a:t>potentielle </a:t>
            </a:r>
            <a:r>
              <a:rPr lang="de-DE" b="1" dirty="0" err="1">
                <a:solidFill>
                  <a:srgbClr val="C00000"/>
                </a:solidFill>
              </a:rPr>
              <a:t>Evapotranspiration</a:t>
            </a:r>
            <a:r>
              <a:rPr lang="de-DE" b="1" dirty="0">
                <a:solidFill>
                  <a:srgbClr val="C00000"/>
                </a:solidFill>
              </a:rPr>
              <a:t>:  </a:t>
            </a:r>
            <a:r>
              <a:rPr lang="de-DE" dirty="0"/>
              <a:t>maximal mögliche Wassermenge, die von einem pflanzenbewachsenen Standort unter optimalen Bedingungen (keine Wassermangel) abgegeben wird</a:t>
            </a:r>
          </a:p>
        </p:txBody>
      </p:sp>
      <p:pic>
        <p:nvPicPr>
          <p:cNvPr id="4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BC11DA44-5BBA-4F84-A3CD-C74662078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5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31800" y="11588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Verdunstungsarten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621BDAA-E5E8-4964-89F1-C19DB0299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1" t="24801" r="26769" b="29000"/>
          <a:stretch/>
        </p:blipFill>
        <p:spPr>
          <a:xfrm>
            <a:off x="683568" y="1052736"/>
            <a:ext cx="7776864" cy="53465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51B6A37-ADF0-436A-B0AB-0070776CE56A}"/>
              </a:ext>
            </a:extLst>
          </p:cNvPr>
          <p:cNvSpPr txBox="1"/>
          <p:nvPr/>
        </p:nvSpPr>
        <p:spPr>
          <a:xfrm>
            <a:off x="696619" y="6123561"/>
            <a:ext cx="458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Fohrer</a:t>
            </a:r>
            <a:r>
              <a:rPr lang="de-DE" sz="1200" dirty="0"/>
              <a:t> et al. (2016)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570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323528" y="80628"/>
            <a:ext cx="8496944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Prozesse und Einflussgrößen bei der Verdunstung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D4FD07B-4019-4B0D-ADD6-75DE990D7D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3" t="28300" r="26769" b="15700"/>
          <a:stretch/>
        </p:blipFill>
        <p:spPr>
          <a:xfrm>
            <a:off x="611560" y="1016732"/>
            <a:ext cx="7063985" cy="51845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6C396FF-E540-4CAA-A951-F82EC30E3A13}"/>
              </a:ext>
            </a:extLst>
          </p:cNvPr>
          <p:cNvSpPr txBox="1"/>
          <p:nvPr/>
        </p:nvSpPr>
        <p:spPr>
          <a:xfrm>
            <a:off x="696619" y="6123561"/>
            <a:ext cx="458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Fohrer</a:t>
            </a:r>
            <a:r>
              <a:rPr lang="de-DE" sz="1200" dirty="0"/>
              <a:t> et al. (2016)</a:t>
            </a:r>
            <a:endParaRPr lang="en-US" sz="1200" dirty="0"/>
          </a:p>
        </p:txBody>
      </p:sp>
      <p:pic>
        <p:nvPicPr>
          <p:cNvPr id="4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7A954D95-5CD5-4099-908E-1F6C9FE9D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52636"/>
            <a:ext cx="7504112" cy="660400"/>
          </a:xfrm>
        </p:spPr>
        <p:txBody>
          <a:bodyPr/>
          <a:lstStyle/>
          <a:p>
            <a:r>
              <a:rPr lang="de-DE" altLang="de-DE" dirty="0"/>
              <a:t>Steuergrößen der Verdunstung</a:t>
            </a:r>
            <a:endParaRPr lang="de-DE" alt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-468560" y="3573016"/>
            <a:ext cx="70567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Clr>
                <a:schemeClr val="tx1"/>
              </a:buClr>
            </a:pPr>
            <a:r>
              <a:rPr lang="de-DE" altLang="de-DE" sz="2000" dirty="0"/>
              <a:t>C. Beschaffenheit der Landoberfläche</a:t>
            </a:r>
          </a:p>
          <a:p>
            <a:pPr lvl="2">
              <a:buClr>
                <a:schemeClr val="tx1"/>
              </a:buClr>
            </a:pPr>
            <a:endParaRPr lang="de-DE" altLang="de-DE" sz="2000" dirty="0"/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Bedeckungsgrad und Vegetationsdichte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Vegetationstyp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Wurzeltiefe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Albedo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Bodenart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Hangneigung, Exposition und topographische Höhe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2E0FB50-5896-4396-A33E-691D3533C4AC}"/>
              </a:ext>
            </a:extLst>
          </p:cNvPr>
          <p:cNvSpPr txBox="1"/>
          <p:nvPr/>
        </p:nvSpPr>
        <p:spPr>
          <a:xfrm>
            <a:off x="-216532" y="1023002"/>
            <a:ext cx="75041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7425" lvl="1" indent="-342900">
              <a:buClr>
                <a:schemeClr val="tx1"/>
              </a:buClr>
              <a:buAutoNum type="alphaUcPeriod"/>
            </a:pPr>
            <a:r>
              <a:rPr lang="de-DE" altLang="de-DE" sz="2000" dirty="0"/>
              <a:t>meteorologische Faktoren</a:t>
            </a:r>
          </a:p>
          <a:p>
            <a:pPr marL="644525" lvl="1">
              <a:buClr>
                <a:schemeClr val="tx1"/>
              </a:buClr>
            </a:pPr>
            <a:r>
              <a:rPr lang="de-DE" altLang="de-DE" sz="2000" dirty="0"/>
              <a:t> 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Niederschlag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Sonneinstrahlung (Nettostrahlung) 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Sättigungsdefizit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Windgeschwindigkeit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Lufttemperatur 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de-DE" altLang="de-DE" sz="2000" dirty="0"/>
          </a:p>
          <a:p>
            <a:pPr lvl="3">
              <a:buClr>
                <a:schemeClr val="tx1"/>
              </a:buClr>
            </a:pPr>
            <a:endParaRPr lang="de-DE" altLang="de-DE" sz="20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6E7B447-2A4C-4C4C-8361-AFC437A01D8D}"/>
              </a:ext>
            </a:extLst>
          </p:cNvPr>
          <p:cNvSpPr/>
          <p:nvPr/>
        </p:nvSpPr>
        <p:spPr>
          <a:xfrm>
            <a:off x="4175956" y="1023002"/>
            <a:ext cx="4608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Clr>
                <a:schemeClr val="tx1"/>
              </a:buClr>
            </a:pPr>
            <a:r>
              <a:rPr lang="de-DE" altLang="de-DE" sz="2000" dirty="0"/>
              <a:t>B. Bodenhydrologische Faktoren</a:t>
            </a:r>
          </a:p>
          <a:p>
            <a:pPr lvl="2">
              <a:buClr>
                <a:schemeClr val="tx1"/>
              </a:buClr>
            </a:pPr>
            <a:endParaRPr lang="de-DE" altLang="de-DE" sz="2000" dirty="0"/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Bodenwassergehalt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Grundwasserflurabstand</a:t>
            </a:r>
          </a:p>
          <a:p>
            <a:pPr lvl="3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altLang="de-DE" sz="2000" dirty="0"/>
              <a:t>Bodentemperatur</a:t>
            </a:r>
          </a:p>
        </p:txBody>
      </p:sp>
    </p:spTree>
    <p:extLst>
      <p:ext uri="{BB962C8B-B14F-4D97-AF65-F5344CB8AC3E}">
        <p14:creationId xmlns:p14="http://schemas.microsoft.com/office/powerpoint/2010/main" val="20962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548" y="152636"/>
            <a:ext cx="8763000" cy="609600"/>
          </a:xfrm>
        </p:spPr>
        <p:txBody>
          <a:bodyPr/>
          <a:lstStyle/>
          <a:p>
            <a:r>
              <a:rPr lang="de-DE" altLang="de-DE" sz="3200" dirty="0"/>
              <a:t>Messung der </a:t>
            </a:r>
            <a:r>
              <a:rPr lang="de-DE" altLang="de-DE" sz="3200" dirty="0" err="1"/>
              <a:t>Evapotranspiration</a:t>
            </a:r>
            <a:endParaRPr lang="de-DE" altLang="de-DE" sz="3200" dirty="0"/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548" y="1124744"/>
            <a:ext cx="8382000" cy="3771900"/>
          </a:xfrm>
        </p:spPr>
        <p:txBody>
          <a:bodyPr/>
          <a:lstStyle/>
          <a:p>
            <a:pPr marL="0" indent="0">
              <a:buNone/>
            </a:pPr>
            <a:r>
              <a:rPr lang="de-DE" altLang="de-DE" sz="2000" dirty="0"/>
              <a:t>Direkte Verfahren zur Bestimmung der potentiellen </a:t>
            </a:r>
            <a:r>
              <a:rPr lang="de-DE" altLang="de-DE" sz="2000" dirty="0" err="1"/>
              <a:t>Evapotranspiration</a:t>
            </a:r>
            <a:endParaRPr lang="de-DE" altLang="de-DE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altLang="de-DE" sz="2000" dirty="0"/>
              <a:t>Verdunstungspfanne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altLang="de-DE" sz="2000" dirty="0"/>
          </a:p>
          <a:p>
            <a:pPr marL="0" indent="0">
              <a:buNone/>
            </a:pPr>
            <a:r>
              <a:rPr lang="de-DE" altLang="de-DE" sz="2000" dirty="0"/>
              <a:t>Direkte Verfahren zur Bestimmung der aktuellen </a:t>
            </a:r>
            <a:r>
              <a:rPr lang="de-DE" altLang="de-DE" sz="2000" dirty="0" err="1"/>
              <a:t>Evapotranspiration</a:t>
            </a:r>
            <a:r>
              <a:rPr lang="de-DE" altLang="de-DE" sz="2000" dirty="0"/>
              <a:t> </a:t>
            </a:r>
            <a:endParaRPr lang="de-DE" altLang="de-DE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altLang="de-DE" sz="2000" dirty="0" err="1"/>
              <a:t>Evaporimeter</a:t>
            </a:r>
            <a:r>
              <a:rPr lang="de-DE" altLang="de-DE" sz="2000" dirty="0"/>
              <a:t> (siehe Klima, Prof. </a:t>
            </a:r>
            <a:r>
              <a:rPr lang="de-DE" altLang="de-DE" sz="2000" dirty="0" err="1"/>
              <a:t>Buermann</a:t>
            </a:r>
            <a:r>
              <a:rPr lang="de-DE" altLang="de-DE" sz="20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altLang="de-DE" sz="2000" dirty="0" err="1"/>
              <a:t>Lysimeter</a:t>
            </a:r>
            <a:r>
              <a:rPr lang="de-DE" altLang="de-DE" sz="2000" dirty="0"/>
              <a:t> (siehe Klima, Prof. </a:t>
            </a:r>
            <a:r>
              <a:rPr lang="de-DE" altLang="de-DE" sz="2000" dirty="0" err="1"/>
              <a:t>Buermann</a:t>
            </a:r>
            <a:r>
              <a:rPr lang="de-DE" altLang="de-DE" sz="20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altLang="de-DE" sz="2000" dirty="0"/>
              <a:t>Mikrometeorologische Methoden: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altLang="de-DE" sz="2000" dirty="0"/>
              <a:t>Eddy-Kovarianz-Verfahren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altLang="de-DE" sz="2000" dirty="0"/>
              <a:t>Profil- und </a:t>
            </a:r>
            <a:r>
              <a:rPr lang="de-DE" altLang="de-DE" sz="2000" dirty="0" err="1"/>
              <a:t>Gradientenmethoden</a:t>
            </a:r>
            <a:endParaRPr lang="de-DE" altLang="de-DE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altLang="de-DE" sz="2000" dirty="0"/>
              <a:t>Bowen-Ratio </a:t>
            </a:r>
          </a:p>
          <a:p>
            <a:pPr marL="609600" indent="-609600"/>
            <a:endParaRPr lang="de-DE" altLang="de-DE" sz="2000" dirty="0"/>
          </a:p>
          <a:p>
            <a:pPr marL="0" indent="0">
              <a:buNone/>
            </a:pPr>
            <a:r>
              <a:rPr lang="de-DE" altLang="de-DE" sz="2000" dirty="0"/>
              <a:t>Indirekte Verfahren zur Bestimmung der aktuellen Evaporation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altLang="de-DE" sz="2000" dirty="0"/>
              <a:t>Wasserbilanzmethode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altLang="de-DE" sz="2000" dirty="0"/>
              <a:t>Energiebilanzmethode</a:t>
            </a:r>
          </a:p>
        </p:txBody>
      </p:sp>
      <p:pic>
        <p:nvPicPr>
          <p:cNvPr id="3" name="Aufgezeichneter Sound">
            <a:hlinkClick r:id="" action="ppaction://media"/>
            <a:extLst>
              <a:ext uri="{FF2B5EF4-FFF2-40B4-BE49-F238E27FC236}">
                <a16:creationId xmlns:a16="http://schemas.microsoft.com/office/drawing/2014/main" id="{F7550128-C1B9-46EC-A139-FBADE16E0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8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rlesung">
  <a:themeElements>
    <a:clrScheme name="Vorlesung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Vorlesu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4000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4000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rlesung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1699</Words>
  <Application>Microsoft Office PowerPoint</Application>
  <PresentationFormat>Bildschirmpräsentation (4:3)</PresentationFormat>
  <Paragraphs>310</Paragraphs>
  <Slides>29</Slides>
  <Notes>8</Notes>
  <HiddenSlides>0</HiddenSlides>
  <MMClips>22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8" baseType="lpstr">
      <vt:lpstr>Arial</vt:lpstr>
      <vt:lpstr>Calibri</vt:lpstr>
      <vt:lpstr>Cambria Math</vt:lpstr>
      <vt:lpstr>Monotype Sorts</vt:lpstr>
      <vt:lpstr>Times New Roman</vt:lpstr>
      <vt:lpstr>Wingdings</vt:lpstr>
      <vt:lpstr>Larissa</vt:lpstr>
      <vt:lpstr>Vorlesung</vt:lpstr>
      <vt:lpstr>Formel</vt:lpstr>
      <vt:lpstr>Interpolationsverfahren</vt:lpstr>
      <vt:lpstr>Liste von Interpolationsverfahren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Steuergrößen der Verdunstung</vt:lpstr>
      <vt:lpstr>Messung der Evapotranspiration</vt:lpstr>
      <vt:lpstr>PowerPoint-Präsentation</vt:lpstr>
      <vt:lpstr>Wasser- und Energiehaushalt als gekoppeltes System</vt:lpstr>
      <vt:lpstr>Energiebilanzmethode</vt:lpstr>
      <vt:lpstr>PowerPoint-Präsentation</vt:lpstr>
      <vt:lpstr>PowerPoint-Präsentation</vt:lpstr>
      <vt:lpstr>PowerPoint-Präsentation</vt:lpstr>
      <vt:lpstr>Eddy-Kovarianz-Methode</vt:lpstr>
      <vt:lpstr>Eddy-Kovarianz-Methode – Teil 2</vt:lpstr>
      <vt:lpstr>Berechnungsverfahren der Verdunstung</vt:lpstr>
      <vt:lpstr>Formel auf Basis des Strahlungskonzeptes</vt:lpstr>
      <vt:lpstr>Aerodynamisches Konzept </vt:lpstr>
      <vt:lpstr> </vt:lpstr>
      <vt:lpstr>PowerPoint-Präsentation</vt:lpstr>
      <vt:lpstr>PowerPoint-Präsentation</vt:lpstr>
      <vt:lpstr>PowerPoint-Präsentation</vt:lpstr>
      <vt:lpstr>Interzeptionsverluste in Relation zu LAI und N  </vt:lpstr>
      <vt:lpstr>Typische Interzeptionsverluste für Baumarten</vt:lpstr>
      <vt:lpstr>Weiterführende Literatur </vt:lpstr>
      <vt:lpstr>Literaturverzeichnis</vt:lpstr>
      <vt:lpstr>Literaturverzeichnis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Fiener</dc:creator>
  <cp:lastModifiedBy>Jan-Geert Bliefernicht</cp:lastModifiedBy>
  <cp:revision>817</cp:revision>
  <cp:lastPrinted>2013-11-19T10:22:51Z</cp:lastPrinted>
  <dcterms:created xsi:type="dcterms:W3CDTF">2013-09-09T06:32:44Z</dcterms:created>
  <dcterms:modified xsi:type="dcterms:W3CDTF">2023-12-11T23:27:28Z</dcterms:modified>
</cp:coreProperties>
</file>